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4" r:id="rId2"/>
  </p:sldMasterIdLst>
  <p:notesMasterIdLst>
    <p:notesMasterId r:id="rId37"/>
  </p:notesMasterIdLst>
  <p:sldIdLst>
    <p:sldId id="256" r:id="rId3"/>
    <p:sldId id="257" r:id="rId4"/>
    <p:sldId id="261" r:id="rId5"/>
    <p:sldId id="260" r:id="rId6"/>
    <p:sldId id="262" r:id="rId7"/>
    <p:sldId id="291" r:id="rId8"/>
    <p:sldId id="264" r:id="rId9"/>
    <p:sldId id="265" r:id="rId10"/>
    <p:sldId id="293" r:id="rId11"/>
    <p:sldId id="267" r:id="rId12"/>
    <p:sldId id="294" r:id="rId13"/>
    <p:sldId id="268" r:id="rId14"/>
    <p:sldId id="301" r:id="rId15"/>
    <p:sldId id="269" r:id="rId16"/>
    <p:sldId id="296" r:id="rId17"/>
    <p:sldId id="295" r:id="rId18"/>
    <p:sldId id="271" r:id="rId19"/>
    <p:sldId id="273" r:id="rId20"/>
    <p:sldId id="272" r:id="rId21"/>
    <p:sldId id="300" r:id="rId22"/>
    <p:sldId id="278" r:id="rId23"/>
    <p:sldId id="279" r:id="rId24"/>
    <p:sldId id="298" r:id="rId25"/>
    <p:sldId id="275" r:id="rId26"/>
    <p:sldId id="276" r:id="rId27"/>
    <p:sldId id="299" r:id="rId28"/>
    <p:sldId id="281" r:id="rId29"/>
    <p:sldId id="282" r:id="rId30"/>
    <p:sldId id="283" r:id="rId31"/>
    <p:sldId id="285" r:id="rId32"/>
    <p:sldId id="286" r:id="rId33"/>
    <p:sldId id="287" r:id="rId34"/>
    <p:sldId id="288" r:id="rId35"/>
    <p:sldId id="289" r:id="rId36"/>
  </p:sldIdLst>
  <p:sldSz cx="9144000" cy="5143500" type="screen16x9"/>
  <p:notesSz cx="6858000" cy="9144000"/>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1620">
          <p15:clr>
            <a:srgbClr val="A4A3A4"/>
          </p15:clr>
        </p15:guide>
        <p15:guide id="4"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2827"/>
    <a:srgbClr val="6E6E6E"/>
    <a:srgbClr val="A5A5A5"/>
    <a:srgbClr val="888888"/>
    <a:srgbClr val="A27E55"/>
    <a:srgbClr val="8C6E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53" autoAdjust="0"/>
    <p:restoredTop sz="99271" autoAdjust="0"/>
  </p:normalViewPr>
  <p:slideViewPr>
    <p:cSldViewPr snapToGrid="0">
      <p:cViewPr varScale="1">
        <p:scale>
          <a:sx n="165" d="100"/>
          <a:sy n="165" d="100"/>
        </p:scale>
        <p:origin x="472" y="184"/>
      </p:cViewPr>
      <p:guideLst>
        <p:guide orient="horz" pos="2160"/>
        <p:guide pos="3840"/>
        <p:guide orient="horz" pos="1620"/>
        <p:guide pos="2880"/>
      </p:guideLst>
    </p:cSldViewPr>
  </p:slideViewPr>
  <p:notesTextViewPr>
    <p:cViewPr>
      <p:scale>
        <a:sx n="3" d="2"/>
        <a:sy n="3" d="2"/>
      </p:scale>
      <p:origin x="0" y="0"/>
    </p:cViewPr>
  </p:notesTextViewPr>
  <p:sorterViewPr>
    <p:cViewPr>
      <p:scale>
        <a:sx n="87" d="100"/>
        <a:sy n="87" d="100"/>
      </p:scale>
      <p:origin x="0" y="-184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3D4395-F4BB-4776-AD1A-E1F7520CF444}" type="datetimeFigureOut">
              <a:rPr lang="en-US" smtClean="0"/>
              <a:t>4/20/20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0993E8-77CB-4CE8-8134-9D98A3510F3A}" type="slidenum">
              <a:rPr lang="en-US" smtClean="0"/>
              <a:t>‹#›</a:t>
            </a:fld>
            <a:endParaRPr lang="en-US" dirty="0"/>
          </a:p>
        </p:txBody>
      </p:sp>
    </p:spTree>
    <p:extLst>
      <p:ext uri="{BB962C8B-B14F-4D97-AF65-F5344CB8AC3E}">
        <p14:creationId xmlns:p14="http://schemas.microsoft.com/office/powerpoint/2010/main" val="257544227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p:spPr>
        <p:txBody>
          <a:bodyPr/>
          <a:lstStyle/>
          <a:p>
            <a:endParaRPr lang="en-US">
              <a:latin typeface="Times New Roman" pitchFamily="-106" charset="0"/>
            </a:endParaRPr>
          </a:p>
        </p:txBody>
      </p:sp>
      <p:sp>
        <p:nvSpPr>
          <p:cNvPr id="33796" name="Slide Number Placeholder 3"/>
          <p:cNvSpPr>
            <a:spLocks noGrp="1"/>
          </p:cNvSpPr>
          <p:nvPr>
            <p:ph type="sldNum" sz="quarter" idx="5"/>
          </p:nvPr>
        </p:nvSpPr>
        <p:spPr>
          <a:noFill/>
        </p:spPr>
        <p:txBody>
          <a:bodyPr/>
          <a:lstStyle/>
          <a:p>
            <a:fld id="{E866B2D8-D148-EE4C-B056-BC6DF9C51B45}" type="slidenum">
              <a:rPr lang="en-US"/>
              <a:pPr/>
              <a:t>3</a:t>
            </a:fld>
            <a:endParaRPr lang="en-US"/>
          </a:p>
        </p:txBody>
      </p:sp>
    </p:spTree>
    <p:extLst>
      <p:ext uri="{BB962C8B-B14F-4D97-AF65-F5344CB8AC3E}">
        <p14:creationId xmlns:p14="http://schemas.microsoft.com/office/powerpoint/2010/main" val="1301725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p:spPr>
        <p:txBody>
          <a:bodyPr/>
          <a:lstStyle/>
          <a:p>
            <a:endParaRPr lang="en-US">
              <a:latin typeface="Times New Roman" pitchFamily="-106" charset="0"/>
            </a:endParaRPr>
          </a:p>
        </p:txBody>
      </p:sp>
      <p:sp>
        <p:nvSpPr>
          <p:cNvPr id="44036" name="Slide Number Placeholder 3"/>
          <p:cNvSpPr>
            <a:spLocks noGrp="1"/>
          </p:cNvSpPr>
          <p:nvPr>
            <p:ph type="sldNum" sz="quarter" idx="5"/>
          </p:nvPr>
        </p:nvSpPr>
        <p:spPr>
          <a:noFill/>
        </p:spPr>
        <p:txBody>
          <a:bodyPr/>
          <a:lstStyle/>
          <a:p>
            <a:fld id="{9C2C1A42-6413-D345-BC47-08AE7D19932A}" type="slidenum">
              <a:rPr lang="en-US"/>
              <a:pPr/>
              <a:t>18</a:t>
            </a:fld>
            <a:endParaRPr lang="en-US"/>
          </a:p>
        </p:txBody>
      </p:sp>
    </p:spTree>
    <p:extLst>
      <p:ext uri="{BB962C8B-B14F-4D97-AF65-F5344CB8AC3E}">
        <p14:creationId xmlns:p14="http://schemas.microsoft.com/office/powerpoint/2010/main" val="723083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p:spPr>
        <p:txBody>
          <a:bodyPr/>
          <a:lstStyle/>
          <a:p>
            <a:endParaRPr lang="en-US">
              <a:latin typeface="Times New Roman" pitchFamily="-106" charset="0"/>
            </a:endParaRPr>
          </a:p>
        </p:txBody>
      </p:sp>
      <p:sp>
        <p:nvSpPr>
          <p:cNvPr id="43012" name="Slide Number Placeholder 3"/>
          <p:cNvSpPr>
            <a:spLocks noGrp="1"/>
          </p:cNvSpPr>
          <p:nvPr>
            <p:ph type="sldNum" sz="quarter" idx="5"/>
          </p:nvPr>
        </p:nvSpPr>
        <p:spPr>
          <a:noFill/>
        </p:spPr>
        <p:txBody>
          <a:bodyPr/>
          <a:lstStyle/>
          <a:p>
            <a:fld id="{7F84F406-9026-034E-9291-EE08853FA4A1}" type="slidenum">
              <a:rPr lang="en-US"/>
              <a:pPr/>
              <a:t>19</a:t>
            </a:fld>
            <a:endParaRPr lang="en-US"/>
          </a:p>
        </p:txBody>
      </p:sp>
    </p:spTree>
    <p:extLst>
      <p:ext uri="{BB962C8B-B14F-4D97-AF65-F5344CB8AC3E}">
        <p14:creationId xmlns:p14="http://schemas.microsoft.com/office/powerpoint/2010/main" val="2130900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endParaRPr lang="en-US">
              <a:latin typeface="Times New Roman" pitchFamily="-106" charset="0"/>
            </a:endParaRPr>
          </a:p>
        </p:txBody>
      </p:sp>
      <p:sp>
        <p:nvSpPr>
          <p:cNvPr id="49156" name="Slide Number Placeholder 3"/>
          <p:cNvSpPr>
            <a:spLocks noGrp="1"/>
          </p:cNvSpPr>
          <p:nvPr>
            <p:ph type="sldNum" sz="quarter" idx="5"/>
          </p:nvPr>
        </p:nvSpPr>
        <p:spPr>
          <a:noFill/>
        </p:spPr>
        <p:txBody>
          <a:bodyPr/>
          <a:lstStyle/>
          <a:p>
            <a:fld id="{8019F77D-7D28-D448-B315-BDAA5D805AA5}" type="slidenum">
              <a:rPr lang="en-US"/>
              <a:pPr/>
              <a:t>21</a:t>
            </a:fld>
            <a:endParaRPr lang="en-US"/>
          </a:p>
        </p:txBody>
      </p:sp>
    </p:spTree>
    <p:extLst>
      <p:ext uri="{BB962C8B-B14F-4D97-AF65-F5344CB8AC3E}">
        <p14:creationId xmlns:p14="http://schemas.microsoft.com/office/powerpoint/2010/main" val="2042984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Times New Roman" pitchFamily="-106" charset="0"/>
            </a:endParaRPr>
          </a:p>
        </p:txBody>
      </p:sp>
      <p:sp>
        <p:nvSpPr>
          <p:cNvPr id="50180" name="Slide Number Placeholder 3"/>
          <p:cNvSpPr>
            <a:spLocks noGrp="1"/>
          </p:cNvSpPr>
          <p:nvPr>
            <p:ph type="sldNum" sz="quarter" idx="5"/>
          </p:nvPr>
        </p:nvSpPr>
        <p:spPr>
          <a:noFill/>
        </p:spPr>
        <p:txBody>
          <a:bodyPr/>
          <a:lstStyle/>
          <a:p>
            <a:fld id="{92DD316B-0D35-E84C-BB12-AEBFC3F0FD5C}" type="slidenum">
              <a:rPr lang="en-US"/>
              <a:pPr/>
              <a:t>22</a:t>
            </a:fld>
            <a:endParaRPr lang="en-US"/>
          </a:p>
        </p:txBody>
      </p:sp>
    </p:spTree>
    <p:extLst>
      <p:ext uri="{BB962C8B-B14F-4D97-AF65-F5344CB8AC3E}">
        <p14:creationId xmlns:p14="http://schemas.microsoft.com/office/powerpoint/2010/main" val="377805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endParaRPr lang="en-US">
              <a:latin typeface="Times New Roman" pitchFamily="-106" charset="0"/>
            </a:endParaRPr>
          </a:p>
        </p:txBody>
      </p:sp>
      <p:sp>
        <p:nvSpPr>
          <p:cNvPr id="46084" name="Slide Number Placeholder 3"/>
          <p:cNvSpPr>
            <a:spLocks noGrp="1"/>
          </p:cNvSpPr>
          <p:nvPr>
            <p:ph type="sldNum" sz="quarter" idx="5"/>
          </p:nvPr>
        </p:nvSpPr>
        <p:spPr>
          <a:noFill/>
        </p:spPr>
        <p:txBody>
          <a:bodyPr/>
          <a:lstStyle/>
          <a:p>
            <a:fld id="{5524E124-53C0-934A-ADDA-162F57CB2281}" type="slidenum">
              <a:rPr lang="en-US"/>
              <a:pPr/>
              <a:t>24</a:t>
            </a:fld>
            <a:endParaRPr lang="en-US"/>
          </a:p>
        </p:txBody>
      </p:sp>
    </p:spTree>
    <p:extLst>
      <p:ext uri="{BB962C8B-B14F-4D97-AF65-F5344CB8AC3E}">
        <p14:creationId xmlns:p14="http://schemas.microsoft.com/office/powerpoint/2010/main" val="2732415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p:spPr>
        <p:txBody>
          <a:bodyPr/>
          <a:lstStyle/>
          <a:p>
            <a:endParaRPr lang="en-US">
              <a:latin typeface="Times New Roman" pitchFamily="-106" charset="0"/>
            </a:endParaRPr>
          </a:p>
        </p:txBody>
      </p:sp>
      <p:sp>
        <p:nvSpPr>
          <p:cNvPr id="47108" name="Slide Number Placeholder 3"/>
          <p:cNvSpPr>
            <a:spLocks noGrp="1"/>
          </p:cNvSpPr>
          <p:nvPr>
            <p:ph type="sldNum" sz="quarter" idx="5"/>
          </p:nvPr>
        </p:nvSpPr>
        <p:spPr>
          <a:noFill/>
        </p:spPr>
        <p:txBody>
          <a:bodyPr/>
          <a:lstStyle/>
          <a:p>
            <a:fld id="{AE935E0A-5937-574B-9948-4FC263467B3A}" type="slidenum">
              <a:rPr lang="en-US"/>
              <a:pPr/>
              <a:t>25</a:t>
            </a:fld>
            <a:endParaRPr lang="en-US"/>
          </a:p>
        </p:txBody>
      </p:sp>
    </p:spTree>
    <p:extLst>
      <p:ext uri="{BB962C8B-B14F-4D97-AF65-F5344CB8AC3E}">
        <p14:creationId xmlns:p14="http://schemas.microsoft.com/office/powerpoint/2010/main" val="2760553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p:spPr>
        <p:txBody>
          <a:bodyPr/>
          <a:lstStyle/>
          <a:p>
            <a:endParaRPr lang="en-US">
              <a:latin typeface="Times New Roman" pitchFamily="-106" charset="0"/>
            </a:endParaRPr>
          </a:p>
        </p:txBody>
      </p:sp>
      <p:sp>
        <p:nvSpPr>
          <p:cNvPr id="52228" name="Slide Number Placeholder 3"/>
          <p:cNvSpPr>
            <a:spLocks noGrp="1"/>
          </p:cNvSpPr>
          <p:nvPr>
            <p:ph type="sldNum" sz="quarter" idx="5"/>
          </p:nvPr>
        </p:nvSpPr>
        <p:spPr>
          <a:noFill/>
        </p:spPr>
        <p:txBody>
          <a:bodyPr/>
          <a:lstStyle/>
          <a:p>
            <a:fld id="{50F1FC80-B922-474D-9906-724BAC06B730}" type="slidenum">
              <a:rPr lang="en-US"/>
              <a:pPr/>
              <a:t>27</a:t>
            </a:fld>
            <a:endParaRPr lang="en-US"/>
          </a:p>
        </p:txBody>
      </p:sp>
    </p:spTree>
    <p:extLst>
      <p:ext uri="{BB962C8B-B14F-4D97-AF65-F5344CB8AC3E}">
        <p14:creationId xmlns:p14="http://schemas.microsoft.com/office/powerpoint/2010/main" val="1053346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endParaRPr lang="en-US">
              <a:latin typeface="Times New Roman" pitchFamily="-106" charset="0"/>
            </a:endParaRPr>
          </a:p>
        </p:txBody>
      </p:sp>
      <p:sp>
        <p:nvSpPr>
          <p:cNvPr id="53252" name="Slide Number Placeholder 3"/>
          <p:cNvSpPr>
            <a:spLocks noGrp="1"/>
          </p:cNvSpPr>
          <p:nvPr>
            <p:ph type="sldNum" sz="quarter" idx="5"/>
          </p:nvPr>
        </p:nvSpPr>
        <p:spPr>
          <a:noFill/>
        </p:spPr>
        <p:txBody>
          <a:bodyPr/>
          <a:lstStyle/>
          <a:p>
            <a:fld id="{01EE0A6A-3D57-EE4C-97A8-8C461FD084C2}" type="slidenum">
              <a:rPr lang="en-US"/>
              <a:pPr/>
              <a:t>28</a:t>
            </a:fld>
            <a:endParaRPr lang="en-US"/>
          </a:p>
        </p:txBody>
      </p:sp>
    </p:spTree>
    <p:extLst>
      <p:ext uri="{BB962C8B-B14F-4D97-AF65-F5344CB8AC3E}">
        <p14:creationId xmlns:p14="http://schemas.microsoft.com/office/powerpoint/2010/main" val="1382149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a:latin typeface="Times New Roman" pitchFamily="-106" charset="0"/>
            </a:endParaRPr>
          </a:p>
        </p:txBody>
      </p:sp>
      <p:sp>
        <p:nvSpPr>
          <p:cNvPr id="54276" name="Slide Number Placeholder 3"/>
          <p:cNvSpPr>
            <a:spLocks noGrp="1"/>
          </p:cNvSpPr>
          <p:nvPr>
            <p:ph type="sldNum" sz="quarter" idx="5"/>
          </p:nvPr>
        </p:nvSpPr>
        <p:spPr>
          <a:noFill/>
        </p:spPr>
        <p:txBody>
          <a:bodyPr/>
          <a:lstStyle/>
          <a:p>
            <a:fld id="{6C6061B1-BD9E-BD42-9956-AF096A3113C2}" type="slidenum">
              <a:rPr lang="en-US"/>
              <a:pPr/>
              <a:t>29</a:t>
            </a:fld>
            <a:endParaRPr lang="en-US"/>
          </a:p>
        </p:txBody>
      </p:sp>
    </p:spTree>
    <p:extLst>
      <p:ext uri="{BB962C8B-B14F-4D97-AF65-F5344CB8AC3E}">
        <p14:creationId xmlns:p14="http://schemas.microsoft.com/office/powerpoint/2010/main" val="2983931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endParaRPr lang="en-US">
              <a:latin typeface="Times New Roman" pitchFamily="-106" charset="0"/>
            </a:endParaRPr>
          </a:p>
        </p:txBody>
      </p:sp>
      <p:sp>
        <p:nvSpPr>
          <p:cNvPr id="56324" name="Slide Number Placeholder 3"/>
          <p:cNvSpPr>
            <a:spLocks noGrp="1"/>
          </p:cNvSpPr>
          <p:nvPr>
            <p:ph type="sldNum" sz="quarter" idx="5"/>
          </p:nvPr>
        </p:nvSpPr>
        <p:spPr>
          <a:noFill/>
        </p:spPr>
        <p:txBody>
          <a:bodyPr/>
          <a:lstStyle/>
          <a:p>
            <a:fld id="{48417C63-A692-F449-BF2A-363B1B6D1420}" type="slidenum">
              <a:rPr lang="en-US"/>
              <a:pPr/>
              <a:t>30</a:t>
            </a:fld>
            <a:endParaRPr lang="en-US"/>
          </a:p>
        </p:txBody>
      </p:sp>
    </p:spTree>
    <p:extLst>
      <p:ext uri="{BB962C8B-B14F-4D97-AF65-F5344CB8AC3E}">
        <p14:creationId xmlns:p14="http://schemas.microsoft.com/office/powerpoint/2010/main" val="1451742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p:spPr>
        <p:txBody>
          <a:bodyPr/>
          <a:lstStyle/>
          <a:p>
            <a:endParaRPr lang="en-US">
              <a:latin typeface="Times New Roman" pitchFamily="-106" charset="0"/>
            </a:endParaRPr>
          </a:p>
        </p:txBody>
      </p:sp>
      <p:sp>
        <p:nvSpPr>
          <p:cNvPr id="32772" name="Slide Number Placeholder 3"/>
          <p:cNvSpPr>
            <a:spLocks noGrp="1"/>
          </p:cNvSpPr>
          <p:nvPr>
            <p:ph type="sldNum" sz="quarter" idx="5"/>
          </p:nvPr>
        </p:nvSpPr>
        <p:spPr>
          <a:noFill/>
        </p:spPr>
        <p:txBody>
          <a:bodyPr/>
          <a:lstStyle/>
          <a:p>
            <a:fld id="{CC2F9497-2016-D14F-AE1D-E5561A6401D4}" type="slidenum">
              <a:rPr lang="en-US"/>
              <a:pPr/>
              <a:t>4</a:t>
            </a:fld>
            <a:endParaRPr lang="en-US"/>
          </a:p>
        </p:txBody>
      </p:sp>
    </p:spTree>
    <p:extLst>
      <p:ext uri="{BB962C8B-B14F-4D97-AF65-F5344CB8AC3E}">
        <p14:creationId xmlns:p14="http://schemas.microsoft.com/office/powerpoint/2010/main" val="3806972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p:spPr>
        <p:txBody>
          <a:bodyPr/>
          <a:lstStyle/>
          <a:p>
            <a:endParaRPr lang="en-US">
              <a:latin typeface="Times New Roman" pitchFamily="-106" charset="0"/>
            </a:endParaRPr>
          </a:p>
        </p:txBody>
      </p:sp>
      <p:sp>
        <p:nvSpPr>
          <p:cNvPr id="57348" name="Slide Number Placeholder 3"/>
          <p:cNvSpPr>
            <a:spLocks noGrp="1"/>
          </p:cNvSpPr>
          <p:nvPr>
            <p:ph type="sldNum" sz="quarter" idx="5"/>
          </p:nvPr>
        </p:nvSpPr>
        <p:spPr>
          <a:noFill/>
        </p:spPr>
        <p:txBody>
          <a:bodyPr/>
          <a:lstStyle/>
          <a:p>
            <a:fld id="{2DDCA727-AA86-3640-8C03-3AEA22BB8C7D}" type="slidenum">
              <a:rPr lang="en-US"/>
              <a:pPr/>
              <a:t>31</a:t>
            </a:fld>
            <a:endParaRPr lang="en-US"/>
          </a:p>
        </p:txBody>
      </p:sp>
    </p:spTree>
    <p:extLst>
      <p:ext uri="{BB962C8B-B14F-4D97-AF65-F5344CB8AC3E}">
        <p14:creationId xmlns:p14="http://schemas.microsoft.com/office/powerpoint/2010/main" val="86368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p:spPr>
        <p:txBody>
          <a:bodyPr/>
          <a:lstStyle/>
          <a:p>
            <a:endParaRPr lang="en-US">
              <a:latin typeface="Times New Roman" pitchFamily="-106" charset="0"/>
            </a:endParaRPr>
          </a:p>
        </p:txBody>
      </p:sp>
      <p:sp>
        <p:nvSpPr>
          <p:cNvPr id="58372" name="Slide Number Placeholder 3"/>
          <p:cNvSpPr>
            <a:spLocks noGrp="1"/>
          </p:cNvSpPr>
          <p:nvPr>
            <p:ph type="sldNum" sz="quarter" idx="5"/>
          </p:nvPr>
        </p:nvSpPr>
        <p:spPr>
          <a:noFill/>
        </p:spPr>
        <p:txBody>
          <a:bodyPr/>
          <a:lstStyle/>
          <a:p>
            <a:fld id="{6EC8F866-8AD2-BB45-A93B-3DA8B17B8B79}" type="slidenum">
              <a:rPr lang="en-US"/>
              <a:pPr/>
              <a:t>32</a:t>
            </a:fld>
            <a:endParaRPr lang="en-US"/>
          </a:p>
        </p:txBody>
      </p:sp>
    </p:spTree>
    <p:extLst>
      <p:ext uri="{BB962C8B-B14F-4D97-AF65-F5344CB8AC3E}">
        <p14:creationId xmlns:p14="http://schemas.microsoft.com/office/powerpoint/2010/main" val="858085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a:latin typeface="Times New Roman" pitchFamily="-106" charset="0"/>
            </a:endParaRPr>
          </a:p>
        </p:txBody>
      </p:sp>
      <p:sp>
        <p:nvSpPr>
          <p:cNvPr id="59396" name="Slide Number Placeholder 3"/>
          <p:cNvSpPr>
            <a:spLocks noGrp="1"/>
          </p:cNvSpPr>
          <p:nvPr>
            <p:ph type="sldNum" sz="quarter" idx="5"/>
          </p:nvPr>
        </p:nvSpPr>
        <p:spPr>
          <a:noFill/>
        </p:spPr>
        <p:txBody>
          <a:bodyPr/>
          <a:lstStyle/>
          <a:p>
            <a:fld id="{CE322C2D-00CC-104C-AF6A-BE0EB1F75293}" type="slidenum">
              <a:rPr lang="en-US"/>
              <a:pPr/>
              <a:t>33</a:t>
            </a:fld>
            <a:endParaRPr lang="en-US"/>
          </a:p>
        </p:txBody>
      </p:sp>
    </p:spTree>
    <p:extLst>
      <p:ext uri="{BB962C8B-B14F-4D97-AF65-F5344CB8AC3E}">
        <p14:creationId xmlns:p14="http://schemas.microsoft.com/office/powerpoint/2010/main" val="2355631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endParaRPr lang="en-US">
              <a:latin typeface="Times New Roman" pitchFamily="-106" charset="0"/>
            </a:endParaRPr>
          </a:p>
        </p:txBody>
      </p:sp>
      <p:sp>
        <p:nvSpPr>
          <p:cNvPr id="60420" name="Slide Number Placeholder 3"/>
          <p:cNvSpPr>
            <a:spLocks noGrp="1"/>
          </p:cNvSpPr>
          <p:nvPr>
            <p:ph type="sldNum" sz="quarter" idx="5"/>
          </p:nvPr>
        </p:nvSpPr>
        <p:spPr>
          <a:noFill/>
        </p:spPr>
        <p:txBody>
          <a:bodyPr/>
          <a:lstStyle/>
          <a:p>
            <a:fld id="{B6F1B2B1-22EC-E541-8B4D-40E9C5CF3957}" type="slidenum">
              <a:rPr lang="en-US"/>
              <a:pPr/>
              <a:t>34</a:t>
            </a:fld>
            <a:endParaRPr lang="en-US"/>
          </a:p>
        </p:txBody>
      </p:sp>
    </p:spTree>
    <p:extLst>
      <p:ext uri="{BB962C8B-B14F-4D97-AF65-F5344CB8AC3E}">
        <p14:creationId xmlns:p14="http://schemas.microsoft.com/office/powerpoint/2010/main" val="1377802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p:spPr>
        <p:txBody>
          <a:bodyPr/>
          <a:lstStyle/>
          <a:p>
            <a:endParaRPr lang="en-US">
              <a:latin typeface="Times New Roman" pitchFamily="-106" charset="0"/>
            </a:endParaRPr>
          </a:p>
        </p:txBody>
      </p:sp>
      <p:sp>
        <p:nvSpPr>
          <p:cNvPr id="34820" name="Slide Number Placeholder 3"/>
          <p:cNvSpPr>
            <a:spLocks noGrp="1"/>
          </p:cNvSpPr>
          <p:nvPr>
            <p:ph type="sldNum" sz="quarter" idx="5"/>
          </p:nvPr>
        </p:nvSpPr>
        <p:spPr>
          <a:noFill/>
        </p:spPr>
        <p:txBody>
          <a:bodyPr/>
          <a:lstStyle/>
          <a:p>
            <a:fld id="{E32FCF87-15DD-A148-B304-E0AC90337157}" type="slidenum">
              <a:rPr lang="en-US"/>
              <a:pPr/>
              <a:t>5</a:t>
            </a:fld>
            <a:endParaRPr lang="en-US"/>
          </a:p>
        </p:txBody>
      </p:sp>
    </p:spTree>
    <p:extLst>
      <p:ext uri="{BB962C8B-B14F-4D97-AF65-F5344CB8AC3E}">
        <p14:creationId xmlns:p14="http://schemas.microsoft.com/office/powerpoint/2010/main" val="1315076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p:spPr>
        <p:txBody>
          <a:bodyPr/>
          <a:lstStyle/>
          <a:p>
            <a:endParaRPr lang="en-US">
              <a:latin typeface="Times New Roman" pitchFamily="-106" charset="0"/>
            </a:endParaRPr>
          </a:p>
        </p:txBody>
      </p:sp>
      <p:sp>
        <p:nvSpPr>
          <p:cNvPr id="35844" name="Slide Number Placeholder 3"/>
          <p:cNvSpPr>
            <a:spLocks noGrp="1"/>
          </p:cNvSpPr>
          <p:nvPr>
            <p:ph type="sldNum" sz="quarter" idx="5"/>
          </p:nvPr>
        </p:nvSpPr>
        <p:spPr>
          <a:noFill/>
        </p:spPr>
        <p:txBody>
          <a:bodyPr/>
          <a:lstStyle/>
          <a:p>
            <a:fld id="{B5D8233C-43C0-5547-9676-9A800D6A1877}" type="slidenum">
              <a:rPr lang="en-US"/>
              <a:pPr/>
              <a:t>7</a:t>
            </a:fld>
            <a:endParaRPr lang="en-US"/>
          </a:p>
        </p:txBody>
      </p:sp>
    </p:spTree>
    <p:extLst>
      <p:ext uri="{BB962C8B-B14F-4D97-AF65-F5344CB8AC3E}">
        <p14:creationId xmlns:p14="http://schemas.microsoft.com/office/powerpoint/2010/main" val="3954362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p:spPr>
        <p:txBody>
          <a:bodyPr/>
          <a:lstStyle/>
          <a:p>
            <a:endParaRPr lang="en-US">
              <a:latin typeface="Times New Roman" pitchFamily="-106" charset="0"/>
            </a:endParaRPr>
          </a:p>
        </p:txBody>
      </p:sp>
      <p:sp>
        <p:nvSpPr>
          <p:cNvPr id="36868" name="Slide Number Placeholder 3"/>
          <p:cNvSpPr>
            <a:spLocks noGrp="1"/>
          </p:cNvSpPr>
          <p:nvPr>
            <p:ph type="sldNum" sz="quarter" idx="5"/>
          </p:nvPr>
        </p:nvSpPr>
        <p:spPr>
          <a:noFill/>
        </p:spPr>
        <p:txBody>
          <a:bodyPr/>
          <a:lstStyle/>
          <a:p>
            <a:fld id="{514BF87B-C705-B543-AC59-6214D54F9823}" type="slidenum">
              <a:rPr lang="en-US"/>
              <a:pPr/>
              <a:t>8</a:t>
            </a:fld>
            <a:endParaRPr lang="en-US"/>
          </a:p>
        </p:txBody>
      </p:sp>
    </p:spTree>
    <p:extLst>
      <p:ext uri="{BB962C8B-B14F-4D97-AF65-F5344CB8AC3E}">
        <p14:creationId xmlns:p14="http://schemas.microsoft.com/office/powerpoint/2010/main" val="3940472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p:spPr>
        <p:txBody>
          <a:bodyPr/>
          <a:lstStyle/>
          <a:p>
            <a:endParaRPr lang="en-US">
              <a:latin typeface="Times New Roman" pitchFamily="-106" charset="0"/>
            </a:endParaRPr>
          </a:p>
        </p:txBody>
      </p:sp>
      <p:sp>
        <p:nvSpPr>
          <p:cNvPr id="38916" name="Slide Number Placeholder 3"/>
          <p:cNvSpPr>
            <a:spLocks noGrp="1"/>
          </p:cNvSpPr>
          <p:nvPr>
            <p:ph type="sldNum" sz="quarter" idx="5"/>
          </p:nvPr>
        </p:nvSpPr>
        <p:spPr>
          <a:noFill/>
        </p:spPr>
        <p:txBody>
          <a:bodyPr/>
          <a:lstStyle/>
          <a:p>
            <a:fld id="{A6A0875F-8E6A-2941-9EF6-C9D6D206E8E8}" type="slidenum">
              <a:rPr lang="en-US"/>
              <a:pPr/>
              <a:t>10</a:t>
            </a:fld>
            <a:endParaRPr lang="en-US"/>
          </a:p>
        </p:txBody>
      </p:sp>
    </p:spTree>
    <p:extLst>
      <p:ext uri="{BB962C8B-B14F-4D97-AF65-F5344CB8AC3E}">
        <p14:creationId xmlns:p14="http://schemas.microsoft.com/office/powerpoint/2010/main" val="186354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p:spPr>
        <p:txBody>
          <a:bodyPr/>
          <a:lstStyle/>
          <a:p>
            <a:endParaRPr lang="en-US">
              <a:latin typeface="Times New Roman" pitchFamily="-106" charset="0"/>
            </a:endParaRPr>
          </a:p>
        </p:txBody>
      </p:sp>
      <p:sp>
        <p:nvSpPr>
          <p:cNvPr id="39940" name="Slide Number Placeholder 3"/>
          <p:cNvSpPr>
            <a:spLocks noGrp="1"/>
          </p:cNvSpPr>
          <p:nvPr>
            <p:ph type="sldNum" sz="quarter" idx="5"/>
          </p:nvPr>
        </p:nvSpPr>
        <p:spPr>
          <a:noFill/>
        </p:spPr>
        <p:txBody>
          <a:bodyPr/>
          <a:lstStyle/>
          <a:p>
            <a:fld id="{9EBE8C94-905E-824B-A46F-A9904D6795EA}" type="slidenum">
              <a:rPr lang="en-US"/>
              <a:pPr/>
              <a:t>12</a:t>
            </a:fld>
            <a:endParaRPr lang="en-US"/>
          </a:p>
        </p:txBody>
      </p:sp>
    </p:spTree>
    <p:extLst>
      <p:ext uri="{BB962C8B-B14F-4D97-AF65-F5344CB8AC3E}">
        <p14:creationId xmlns:p14="http://schemas.microsoft.com/office/powerpoint/2010/main" val="1068945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p:spPr>
        <p:txBody>
          <a:bodyPr/>
          <a:lstStyle/>
          <a:p>
            <a:endParaRPr lang="en-US">
              <a:latin typeface="Times New Roman" pitchFamily="-106" charset="0"/>
            </a:endParaRPr>
          </a:p>
        </p:txBody>
      </p:sp>
      <p:sp>
        <p:nvSpPr>
          <p:cNvPr id="40964" name="Slide Number Placeholder 3"/>
          <p:cNvSpPr>
            <a:spLocks noGrp="1"/>
          </p:cNvSpPr>
          <p:nvPr>
            <p:ph type="sldNum" sz="quarter" idx="5"/>
          </p:nvPr>
        </p:nvSpPr>
        <p:spPr>
          <a:noFill/>
        </p:spPr>
        <p:txBody>
          <a:bodyPr/>
          <a:lstStyle/>
          <a:p>
            <a:fld id="{17264EB4-C238-9E46-8825-0C3736538480}" type="slidenum">
              <a:rPr lang="en-US"/>
              <a:pPr/>
              <a:t>14</a:t>
            </a:fld>
            <a:endParaRPr lang="en-US"/>
          </a:p>
        </p:txBody>
      </p:sp>
    </p:spTree>
    <p:extLst>
      <p:ext uri="{BB962C8B-B14F-4D97-AF65-F5344CB8AC3E}">
        <p14:creationId xmlns:p14="http://schemas.microsoft.com/office/powerpoint/2010/main" val="3083641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p:spPr>
        <p:txBody>
          <a:bodyPr/>
          <a:lstStyle/>
          <a:p>
            <a:endParaRPr lang="en-US">
              <a:latin typeface="Times New Roman" pitchFamily="-106" charset="0"/>
            </a:endParaRPr>
          </a:p>
        </p:txBody>
      </p:sp>
      <p:sp>
        <p:nvSpPr>
          <p:cNvPr id="41988" name="Slide Number Placeholder 3"/>
          <p:cNvSpPr>
            <a:spLocks noGrp="1"/>
          </p:cNvSpPr>
          <p:nvPr>
            <p:ph type="sldNum" sz="quarter" idx="5"/>
          </p:nvPr>
        </p:nvSpPr>
        <p:spPr>
          <a:noFill/>
        </p:spPr>
        <p:txBody>
          <a:bodyPr/>
          <a:lstStyle/>
          <a:p>
            <a:fld id="{6A80CD86-D541-2940-B9CE-F11BB32C48D1}" type="slidenum">
              <a:rPr lang="en-US"/>
              <a:pPr/>
              <a:t>17</a:t>
            </a:fld>
            <a:endParaRPr lang="en-US"/>
          </a:p>
        </p:txBody>
      </p:sp>
    </p:spTree>
    <p:extLst>
      <p:ext uri="{BB962C8B-B14F-4D97-AF65-F5344CB8AC3E}">
        <p14:creationId xmlns:p14="http://schemas.microsoft.com/office/powerpoint/2010/main" val="2019874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7483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p:cNvSpPr/>
          <p:nvPr userDrawn="1"/>
        </p:nvSpPr>
        <p:spPr>
          <a:xfrm>
            <a:off x="-31749" y="626619"/>
            <a:ext cx="214313" cy="317944"/>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schemeClr val="bg2">
                  <a:lumMod val="50000"/>
                </a:schemeClr>
              </a:solidFill>
            </a:endParaRPr>
          </a:p>
        </p:txBody>
      </p:sp>
      <p:sp>
        <p:nvSpPr>
          <p:cNvPr id="23" name="Text Placeholder 22"/>
          <p:cNvSpPr>
            <a:spLocks noGrp="1"/>
          </p:cNvSpPr>
          <p:nvPr>
            <p:ph type="body" sz="quarter" idx="10"/>
          </p:nvPr>
        </p:nvSpPr>
        <p:spPr>
          <a:xfrm>
            <a:off x="374493" y="1339135"/>
            <a:ext cx="4402931" cy="228838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itle 2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0573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p:cNvSpPr/>
          <p:nvPr userDrawn="1"/>
        </p:nvSpPr>
        <p:spPr>
          <a:xfrm>
            <a:off x="-31749" y="354766"/>
            <a:ext cx="214313" cy="58979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schemeClr val="bg1">
                  <a:lumMod val="50000"/>
                </a:schemeClr>
              </a:solidFill>
            </a:endParaRPr>
          </a:p>
        </p:txBody>
      </p:sp>
      <p:sp>
        <p:nvSpPr>
          <p:cNvPr id="9" name="Title 8"/>
          <p:cNvSpPr>
            <a:spLocks noGrp="1"/>
          </p:cNvSpPr>
          <p:nvPr>
            <p:ph type="title"/>
          </p:nvPr>
        </p:nvSpPr>
        <p:spPr/>
        <p:txBody>
          <a:bodyPr/>
          <a:lstStyle/>
          <a:p>
            <a:r>
              <a:rPr lang="en-US" dirty="0"/>
              <a:t>Click to edit Master title style</a:t>
            </a:r>
          </a:p>
        </p:txBody>
      </p:sp>
      <p:sp>
        <p:nvSpPr>
          <p:cNvPr id="11" name="Text Placeholder 10"/>
          <p:cNvSpPr>
            <a:spLocks noGrp="1"/>
          </p:cNvSpPr>
          <p:nvPr>
            <p:ph type="body" sz="quarter" idx="10" hasCustomPrompt="1"/>
          </p:nvPr>
        </p:nvSpPr>
        <p:spPr>
          <a:xfrm>
            <a:off x="337760" y="292626"/>
            <a:ext cx="3324225" cy="279834"/>
          </a:xfrm>
        </p:spPr>
        <p:txBody>
          <a:bodyPr lIns="0"/>
          <a:lstStyle>
            <a:lvl1pPr>
              <a:defRPr baseline="0">
                <a:solidFill>
                  <a:schemeClr val="bg1">
                    <a:lumMod val="65000"/>
                  </a:schemeClr>
                </a:solidFill>
              </a:defRPr>
            </a:lvl1pPr>
          </a:lstStyle>
          <a:p>
            <a:pPr lvl="0"/>
            <a:r>
              <a:rPr lang="en-US" dirty="0"/>
              <a:t>CLICK TO ADD SUBTITLE</a:t>
            </a:r>
          </a:p>
        </p:txBody>
      </p:sp>
      <p:sp>
        <p:nvSpPr>
          <p:cNvPr id="6" name="Text Placeholder 22"/>
          <p:cNvSpPr>
            <a:spLocks noGrp="1"/>
          </p:cNvSpPr>
          <p:nvPr>
            <p:ph type="body" sz="quarter" idx="11"/>
          </p:nvPr>
        </p:nvSpPr>
        <p:spPr>
          <a:xfrm>
            <a:off x="374493" y="1339135"/>
            <a:ext cx="4402931" cy="228838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175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3728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2.emf"/><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70612" y="3869273"/>
            <a:ext cx="3742256" cy="1871128"/>
          </a:xfrm>
          <a:prstGeom prst="rect">
            <a:avLst/>
          </a:prstGeom>
        </p:spPr>
      </p:pic>
      <p:sp>
        <p:nvSpPr>
          <p:cNvPr id="2" name="Rectangle 1"/>
          <p:cNvSpPr/>
          <p:nvPr userDrawn="1"/>
        </p:nvSpPr>
        <p:spPr>
          <a:xfrm>
            <a:off x="0" y="0"/>
            <a:ext cx="9144000" cy="4385733"/>
          </a:xfrm>
          <a:prstGeom prst="rect">
            <a:avLst/>
          </a:prstGeom>
          <a:solidFill>
            <a:srgbClr val="27282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4"/>
          <a:stretch>
            <a:fillRect/>
          </a:stretch>
        </p:blipFill>
        <p:spPr>
          <a:xfrm>
            <a:off x="297220" y="3824672"/>
            <a:ext cx="579961" cy="1112897"/>
          </a:xfrm>
          <a:prstGeom prst="rect">
            <a:avLst/>
          </a:prstGeom>
        </p:spPr>
      </p:pic>
      <p:sp>
        <p:nvSpPr>
          <p:cNvPr id="14" name="Title Placeholder 13"/>
          <p:cNvSpPr>
            <a:spLocks noGrp="1"/>
          </p:cNvSpPr>
          <p:nvPr>
            <p:ph type="title"/>
          </p:nvPr>
        </p:nvSpPr>
        <p:spPr>
          <a:xfrm>
            <a:off x="605260" y="1711614"/>
            <a:ext cx="5104958" cy="1170886"/>
          </a:xfrm>
          <a:prstGeom prst="rect">
            <a:avLst/>
          </a:prstGeom>
        </p:spPr>
        <p:txBody>
          <a:bodyPr vert="horz" lIns="0" tIns="0" rIns="0" bIns="0" rtlCol="0" anchor="t" anchorCtr="0">
            <a:noAutofit/>
          </a:bodyPr>
          <a:lstStyle/>
          <a:p>
            <a:r>
              <a:rPr lang="en-US"/>
              <a:t>Click to edit Master title style</a:t>
            </a:r>
            <a:endParaRPr lang="en-US" dirty="0"/>
          </a:p>
        </p:txBody>
      </p:sp>
      <p:pic>
        <p:nvPicPr>
          <p:cNvPr id="3" name="Picture 2" descr="UI_Seal_white.png"/>
          <p:cNvPicPr>
            <a:picLocks noChangeAspect="1"/>
          </p:cNvPicPr>
          <p:nvPr userDrawn="1"/>
        </p:nvPicPr>
        <p:blipFill rotWithShape="1">
          <a:blip r:embed="rId5">
            <a:alphaModFix amt="6000"/>
            <a:extLst>
              <a:ext uri="{28A0092B-C50C-407E-A947-70E740481C1C}">
                <a14:useLocalDpi xmlns:a14="http://schemas.microsoft.com/office/drawing/2010/main" val="0"/>
              </a:ext>
            </a:extLst>
          </a:blip>
          <a:srcRect t="9218" r="4445" b="5350"/>
          <a:stretch/>
        </p:blipFill>
        <p:spPr>
          <a:xfrm>
            <a:off x="4229100" y="-1"/>
            <a:ext cx="4914900" cy="4394201"/>
          </a:xfrm>
          <a:prstGeom prst="rect">
            <a:avLst/>
          </a:prstGeom>
        </p:spPr>
      </p:pic>
    </p:spTree>
    <p:extLst>
      <p:ext uri="{BB962C8B-B14F-4D97-AF65-F5344CB8AC3E}">
        <p14:creationId xmlns:p14="http://schemas.microsoft.com/office/powerpoint/2010/main" val="3766228524"/>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685800" rtl="0" eaLnBrk="1" latinLnBrk="0" hangingPunct="1">
        <a:lnSpc>
          <a:spcPct val="90000"/>
        </a:lnSpc>
        <a:spcBef>
          <a:spcPct val="0"/>
        </a:spcBef>
        <a:buNone/>
        <a:defRPr sz="3200" kern="1200" cap="all">
          <a:solidFill>
            <a:schemeClr val="bg1"/>
          </a:solidFill>
          <a:latin typeface="Rockwell"/>
          <a:ea typeface="+mj-ea"/>
          <a:cs typeface="Rockwell"/>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Text Placeholder 15"/>
          <p:cNvSpPr>
            <a:spLocks noGrp="1"/>
          </p:cNvSpPr>
          <p:nvPr>
            <p:ph type="body" idx="1"/>
          </p:nvPr>
        </p:nvSpPr>
        <p:spPr>
          <a:xfrm>
            <a:off x="376083" y="1340879"/>
            <a:ext cx="4635149" cy="2278427"/>
          </a:xfrm>
          <a:prstGeom prst="rect">
            <a:avLst/>
          </a:prstGeom>
        </p:spPr>
        <p:txBody>
          <a:bodyPr vert="horz" lIns="0" tIns="0" rIns="0" bIns="0" rtlCol="0" anchor="t" anchorCtr="0">
            <a:noAutofit/>
          </a:bodyPr>
          <a:lstStyle/>
          <a:p>
            <a:pPr lvl="0"/>
            <a:r>
              <a:rPr lang="en-US" dirty="0"/>
              <a:t>Click to edit Master text styles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4389438"/>
            <a:ext cx="9144000" cy="754063"/>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schemeClr val="bg1">
                  <a:lumMod val="65000"/>
                </a:schemeClr>
              </a:solidFill>
            </a:endParaRPr>
          </a:p>
        </p:txBody>
      </p:sp>
      <p:pic>
        <p:nvPicPr>
          <p:cNvPr id="11" name="Picture 10"/>
          <p:cNvPicPr>
            <a:picLocks noChangeAspect="1"/>
          </p:cNvPicPr>
          <p:nvPr userDrawn="1"/>
        </p:nvPicPr>
        <p:blipFill>
          <a:blip r:embed="rId5"/>
          <a:stretch>
            <a:fillRect/>
          </a:stretch>
        </p:blipFill>
        <p:spPr>
          <a:xfrm>
            <a:off x="297219" y="3824671"/>
            <a:ext cx="579961" cy="1112897"/>
          </a:xfrm>
          <a:prstGeom prst="rect">
            <a:avLst/>
          </a:prstGeom>
        </p:spPr>
      </p:pic>
      <p:sp>
        <p:nvSpPr>
          <p:cNvPr id="19" name="Title Placeholder 16"/>
          <p:cNvSpPr>
            <a:spLocks noGrp="1"/>
          </p:cNvSpPr>
          <p:nvPr>
            <p:ph type="title"/>
          </p:nvPr>
        </p:nvSpPr>
        <p:spPr>
          <a:xfrm>
            <a:off x="330851" y="492709"/>
            <a:ext cx="8229600" cy="571589"/>
          </a:xfrm>
          <a:prstGeom prst="rect">
            <a:avLst/>
          </a:prstGeom>
        </p:spPr>
        <p:txBody>
          <a:bodyPr vert="horz" lIns="0" tIns="0" rIns="0" bIns="0" rtlCol="0" anchor="t" anchorCtr="0">
            <a:noAutofit/>
          </a:bodyPr>
          <a:lstStyle/>
          <a:p>
            <a:r>
              <a:rPr lang="en-US" dirty="0"/>
              <a:t>Click to edit title</a:t>
            </a: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070612" y="3869273"/>
            <a:ext cx="3742256" cy="1871128"/>
          </a:xfrm>
          <a:prstGeom prst="rect">
            <a:avLst/>
          </a:prstGeom>
        </p:spPr>
      </p:pic>
    </p:spTree>
    <p:extLst>
      <p:ext uri="{BB962C8B-B14F-4D97-AF65-F5344CB8AC3E}">
        <p14:creationId xmlns:p14="http://schemas.microsoft.com/office/powerpoint/2010/main" val="1205189188"/>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342900" rtl="0" eaLnBrk="1" latinLnBrk="0" hangingPunct="1">
        <a:spcBef>
          <a:spcPct val="0"/>
        </a:spcBef>
        <a:buNone/>
        <a:defRPr sz="3600" b="0" i="0" kern="1200" cap="all">
          <a:solidFill>
            <a:srgbClr val="A27E55"/>
          </a:solidFill>
          <a:latin typeface="Rockwell"/>
          <a:ea typeface="+mj-ea"/>
          <a:cs typeface="+mj-cs"/>
        </a:defRPr>
      </a:lvl1pPr>
    </p:titleStyle>
    <p:bodyStyle>
      <a:lvl1pPr marL="0" indent="0" algn="l" defTabSz="342900" rtl="0" eaLnBrk="1" latinLnBrk="0" hangingPunct="1">
        <a:lnSpc>
          <a:spcPts val="2160"/>
        </a:lnSpc>
        <a:spcBef>
          <a:spcPts val="0"/>
        </a:spcBef>
        <a:spcAft>
          <a:spcPts val="900"/>
        </a:spcAft>
        <a:buClr>
          <a:srgbClr val="A27E55"/>
        </a:buClr>
        <a:buFont typeface="Wingdings" charset="2"/>
        <a:buNone/>
        <a:defRPr sz="1800" kern="1200">
          <a:solidFill>
            <a:srgbClr val="6E6E6E"/>
          </a:solidFill>
          <a:latin typeface="Helvetica"/>
          <a:ea typeface="+mn-ea"/>
          <a:cs typeface="Helvetica"/>
        </a:defRPr>
      </a:lvl1pPr>
      <a:lvl2pPr marL="377190" indent="-171450" algn="l" defTabSz="342900" rtl="0" eaLnBrk="1" latinLnBrk="0" hangingPunct="1">
        <a:lnSpc>
          <a:spcPts val="1710"/>
        </a:lnSpc>
        <a:spcBef>
          <a:spcPts val="0"/>
        </a:spcBef>
        <a:spcAft>
          <a:spcPts val="900"/>
        </a:spcAft>
        <a:buClr>
          <a:srgbClr val="A27E55"/>
        </a:buClr>
        <a:buFont typeface="Wingdings" charset="2"/>
        <a:buChar char="§"/>
        <a:defRPr sz="1500" kern="1200">
          <a:solidFill>
            <a:srgbClr val="6E6E6E"/>
          </a:solidFill>
          <a:latin typeface="Helvetica"/>
          <a:ea typeface="+mn-ea"/>
          <a:cs typeface="Helvetica"/>
        </a:defRPr>
      </a:lvl2pPr>
      <a:lvl3pPr marL="514350" indent="-123444" algn="l" defTabSz="342900" rtl="0" eaLnBrk="1" latinLnBrk="0" hangingPunct="1">
        <a:lnSpc>
          <a:spcPts val="1560"/>
        </a:lnSpc>
        <a:spcBef>
          <a:spcPts val="0"/>
        </a:spcBef>
        <a:spcAft>
          <a:spcPts val="450"/>
        </a:spcAft>
        <a:buClr>
          <a:srgbClr val="A27E55"/>
        </a:buClr>
        <a:buFont typeface="Wingdings" charset="2"/>
        <a:buChar char="§"/>
        <a:defRPr sz="1400" kern="1200" baseline="0">
          <a:solidFill>
            <a:srgbClr val="6E6E6E"/>
          </a:solidFill>
          <a:latin typeface="Helvetica"/>
          <a:ea typeface="+mn-ea"/>
          <a:cs typeface="Helvetica"/>
        </a:defRPr>
      </a:lvl3pPr>
      <a:lvl4pPr marL="692658" indent="-144018" algn="l" defTabSz="342900" rtl="0" eaLnBrk="1" latinLnBrk="0" hangingPunct="1">
        <a:lnSpc>
          <a:spcPts val="1485"/>
        </a:lnSpc>
        <a:spcBef>
          <a:spcPts val="0"/>
        </a:spcBef>
        <a:spcAft>
          <a:spcPts val="450"/>
        </a:spcAft>
        <a:buClr>
          <a:srgbClr val="A27E55"/>
        </a:buClr>
        <a:buFont typeface="Wingdings" charset="2"/>
        <a:buChar char="§"/>
        <a:defRPr sz="1200" kern="1200" baseline="0">
          <a:solidFill>
            <a:srgbClr val="6E6E6E"/>
          </a:solidFill>
          <a:latin typeface="Helvetica"/>
          <a:ea typeface="+mn-ea"/>
          <a:cs typeface="Helvetica"/>
        </a:defRPr>
      </a:lvl4pPr>
      <a:lvl5pPr marL="898398" indent="-116586" algn="l" defTabSz="342900" rtl="0" eaLnBrk="1" latinLnBrk="0" hangingPunct="1">
        <a:lnSpc>
          <a:spcPts val="1260"/>
        </a:lnSpc>
        <a:spcBef>
          <a:spcPts val="0"/>
        </a:spcBef>
        <a:spcAft>
          <a:spcPts val="0"/>
        </a:spcAft>
        <a:buClr>
          <a:srgbClr val="A27E55"/>
        </a:buClr>
        <a:buFont typeface="Wingdings" charset="2"/>
        <a:buChar char="§"/>
        <a:defRPr sz="1100" kern="1200">
          <a:solidFill>
            <a:srgbClr val="6E6E6E"/>
          </a:solidFill>
          <a:latin typeface="Helvetica"/>
          <a:ea typeface="+mn-ea"/>
          <a:cs typeface="Helvetica"/>
        </a:defRPr>
      </a:lvl5pPr>
      <a:lvl6pPr marL="1714500" indent="0" algn="l" defTabSz="342900" rtl="0" eaLnBrk="1" latinLnBrk="0" hangingPunct="1">
        <a:spcBef>
          <a:spcPct val="20000"/>
        </a:spcBef>
        <a:buFont typeface="Arial"/>
        <a:buNone/>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gif"/></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632969" y="527051"/>
            <a:ext cx="7984558" cy="1170886"/>
          </a:xfrm>
        </p:spPr>
        <p:txBody>
          <a:bodyPr/>
          <a:lstStyle/>
          <a:p>
            <a:r>
              <a:rPr lang="en-US" dirty="0"/>
              <a:t>FOR375</a:t>
            </a:r>
            <a:br>
              <a:rPr lang="en-US" dirty="0"/>
            </a:br>
            <a:br>
              <a:rPr lang="en-US" dirty="0"/>
            </a:br>
            <a:r>
              <a:rPr lang="en-US" dirty="0"/>
              <a:t>Map projections and coordinate systems</a:t>
            </a:r>
            <a:br>
              <a:rPr lang="en-US" dirty="0"/>
            </a:br>
            <a:br>
              <a:rPr lang="en-US" dirty="0"/>
            </a:br>
            <a:r>
              <a:rPr lang="en-US" sz="2400" dirty="0"/>
              <a:t>Spring 2016</a:t>
            </a:r>
          </a:p>
        </p:txBody>
      </p:sp>
      <p:sp>
        <p:nvSpPr>
          <p:cNvPr id="5" name="Rectangle 4"/>
          <p:cNvSpPr/>
          <p:nvPr/>
        </p:nvSpPr>
        <p:spPr>
          <a:xfrm>
            <a:off x="2273235" y="3993550"/>
            <a:ext cx="4489499" cy="307777"/>
          </a:xfrm>
          <a:prstGeom prst="rect">
            <a:avLst/>
          </a:prstGeom>
        </p:spPr>
        <p:txBody>
          <a:bodyPr wrap="none">
            <a:spAutoFit/>
          </a:bodyPr>
          <a:lstStyle/>
          <a:p>
            <a:r>
              <a:rPr lang="en-US" dirty="0">
                <a:solidFill>
                  <a:schemeClr val="bg1"/>
                </a:solidFill>
              </a:rPr>
              <a:t>Lecture 2 – Map Projections and Coordinate Systems</a:t>
            </a:r>
          </a:p>
        </p:txBody>
      </p:sp>
    </p:spTree>
    <p:extLst>
      <p:ext uri="{BB962C8B-B14F-4D97-AF65-F5344CB8AC3E}">
        <p14:creationId xmlns:p14="http://schemas.microsoft.com/office/powerpoint/2010/main" val="3558998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026" descr="D:\teaching\for375\lectures2000\images\TOPO1.jpg"/>
          <p:cNvPicPr>
            <a:picLocks noChangeAspect="1" noChangeArrowheads="1"/>
          </p:cNvPicPr>
          <p:nvPr/>
        </p:nvPicPr>
        <p:blipFill>
          <a:blip r:embed="rId3"/>
          <a:srcRect/>
          <a:stretch>
            <a:fillRect/>
          </a:stretch>
        </p:blipFill>
        <p:spPr bwMode="auto">
          <a:xfrm>
            <a:off x="4563208" y="285654"/>
            <a:ext cx="4510720" cy="3516538"/>
          </a:xfrm>
          <a:prstGeom prst="rect">
            <a:avLst/>
          </a:prstGeom>
          <a:effectLst>
            <a:innerShdw blurRad="114300">
              <a:prstClr val="black"/>
            </a:innerShdw>
          </a:effectLst>
        </p:spPr>
      </p:pic>
      <p:pic>
        <p:nvPicPr>
          <p:cNvPr id="3" name="Picture 2"/>
          <p:cNvPicPr>
            <a:picLocks noChangeAspect="1"/>
          </p:cNvPicPr>
          <p:nvPr/>
        </p:nvPicPr>
        <p:blipFill rotWithShape="1">
          <a:blip r:embed="rId4"/>
          <a:srcRect l="15466" t="14637" r="20029" b="13667"/>
          <a:stretch/>
        </p:blipFill>
        <p:spPr>
          <a:xfrm>
            <a:off x="79130" y="285653"/>
            <a:ext cx="4387361" cy="3521415"/>
          </a:xfrm>
          <a:prstGeom prst="rect">
            <a:avLst/>
          </a:prstGeom>
          <a:effectLst>
            <a:innerShdw blurRad="114300">
              <a:prstClr val="black"/>
            </a:innerShdw>
          </a:effectLst>
        </p:spPr>
      </p:pic>
    </p:spTree>
    <p:extLst>
      <p:ext uri="{BB962C8B-B14F-4D97-AF65-F5344CB8AC3E}">
        <p14:creationId xmlns:p14="http://schemas.microsoft.com/office/powerpoint/2010/main" val="3224245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39" t="7077" r="10000"/>
          <a:stretch/>
        </p:blipFill>
        <p:spPr>
          <a:xfrm>
            <a:off x="1055076" y="96597"/>
            <a:ext cx="6515099" cy="4224823"/>
          </a:xfrm>
          <a:prstGeom prst="rect">
            <a:avLst/>
          </a:prstGeom>
          <a:effectLst>
            <a:innerShdw blurRad="114300">
              <a:prstClr val="black"/>
            </a:innerShdw>
          </a:effectLst>
        </p:spPr>
      </p:pic>
    </p:spTree>
    <p:extLst>
      <p:ext uri="{BB962C8B-B14F-4D97-AF65-F5344CB8AC3E}">
        <p14:creationId xmlns:p14="http://schemas.microsoft.com/office/powerpoint/2010/main" val="3361455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026" descr="J:\for375\lectures2000\images\coord.jpg"/>
          <p:cNvPicPr>
            <a:picLocks noChangeAspect="1" noChangeArrowheads="1"/>
          </p:cNvPicPr>
          <p:nvPr/>
        </p:nvPicPr>
        <p:blipFill rotWithShape="1">
          <a:blip r:embed="rId3">
            <a:lum contrast="38000"/>
          </a:blip>
          <a:srcRect r="1094" b="1533"/>
          <a:stretch/>
        </p:blipFill>
        <p:spPr bwMode="auto">
          <a:xfrm>
            <a:off x="4431323" y="430823"/>
            <a:ext cx="3974123" cy="3818613"/>
          </a:xfrm>
          <a:prstGeom prst="rect">
            <a:avLst/>
          </a:prstGeom>
          <a:noFill/>
          <a:ln w="9525">
            <a:noFill/>
            <a:miter lim="800000"/>
            <a:headEnd/>
            <a:tailEnd/>
          </a:ln>
        </p:spPr>
      </p:pic>
      <p:sp>
        <p:nvSpPr>
          <p:cNvPr id="9219" name="Text Box 1027"/>
          <p:cNvSpPr txBox="1">
            <a:spLocks noChangeArrowheads="1"/>
          </p:cNvSpPr>
          <p:nvPr/>
        </p:nvSpPr>
        <p:spPr bwMode="auto">
          <a:xfrm>
            <a:off x="1669139" y="1412753"/>
            <a:ext cx="2857500" cy="553998"/>
          </a:xfrm>
          <a:prstGeom prst="rect">
            <a:avLst/>
          </a:prstGeom>
          <a:noFill/>
          <a:ln w="9525">
            <a:noFill/>
            <a:miter lim="800000"/>
            <a:headEnd/>
            <a:tailEnd/>
          </a:ln>
        </p:spPr>
        <p:txBody>
          <a:bodyPr>
            <a:prstTxWarp prst="textNoShape">
              <a:avLst/>
            </a:prstTxWarp>
            <a:spAutoFit/>
          </a:bodyPr>
          <a:lstStyle/>
          <a:p>
            <a:pPr>
              <a:spcBef>
                <a:spcPct val="50000"/>
              </a:spcBef>
            </a:pPr>
            <a:r>
              <a:rPr lang="en-US" sz="1000" dirty="0">
                <a:latin typeface="Arial" pitchFamily="-106" charset="0"/>
              </a:rPr>
              <a:t>Lambert Conformal Conic Projection, scales vary N-S,E-W oriented states: Penn, </a:t>
            </a:r>
            <a:r>
              <a:rPr lang="en-US" sz="1000" dirty="0" err="1">
                <a:latin typeface="Arial" pitchFamily="-106" charset="0"/>
              </a:rPr>
              <a:t>Tenn</a:t>
            </a:r>
            <a:r>
              <a:rPr lang="en-US" sz="1000" dirty="0">
                <a:latin typeface="Arial" pitchFamily="-106" charset="0"/>
              </a:rPr>
              <a:t> (31 states)</a:t>
            </a:r>
          </a:p>
        </p:txBody>
      </p:sp>
      <p:sp>
        <p:nvSpPr>
          <p:cNvPr id="9220" name="Text Box 1028"/>
          <p:cNvSpPr txBox="1">
            <a:spLocks noChangeArrowheads="1"/>
          </p:cNvSpPr>
          <p:nvPr/>
        </p:nvSpPr>
        <p:spPr bwMode="auto">
          <a:xfrm>
            <a:off x="1669139" y="2948681"/>
            <a:ext cx="2457450" cy="553998"/>
          </a:xfrm>
          <a:prstGeom prst="rect">
            <a:avLst/>
          </a:prstGeom>
          <a:noFill/>
          <a:ln w="9525">
            <a:noFill/>
            <a:miter lim="800000"/>
            <a:headEnd/>
            <a:tailEnd/>
          </a:ln>
        </p:spPr>
        <p:txBody>
          <a:bodyPr>
            <a:prstTxWarp prst="textNoShape">
              <a:avLst/>
            </a:prstTxWarp>
            <a:spAutoFit/>
          </a:bodyPr>
          <a:lstStyle/>
          <a:p>
            <a:pPr>
              <a:spcBef>
                <a:spcPct val="50000"/>
              </a:spcBef>
            </a:pPr>
            <a:r>
              <a:rPr lang="en-US" sz="1000" dirty="0">
                <a:latin typeface="Arial" pitchFamily="-106" charset="0"/>
              </a:rPr>
              <a:t>Transverse Mercator Projection, scales vary E-W, N-S oriented states; Ill, </a:t>
            </a:r>
            <a:r>
              <a:rPr lang="en-US" sz="1000" dirty="0" err="1">
                <a:latin typeface="Arial" pitchFamily="-106" charset="0"/>
              </a:rPr>
              <a:t>Ind</a:t>
            </a:r>
            <a:r>
              <a:rPr lang="en-US" sz="1000" dirty="0">
                <a:latin typeface="Arial" pitchFamily="-106" charset="0"/>
              </a:rPr>
              <a:t>, Idaho (22 states)</a:t>
            </a:r>
          </a:p>
        </p:txBody>
      </p:sp>
      <p:sp>
        <p:nvSpPr>
          <p:cNvPr id="9222" name="Text Box 1030"/>
          <p:cNvSpPr txBox="1">
            <a:spLocks noChangeArrowheads="1"/>
          </p:cNvSpPr>
          <p:nvPr/>
        </p:nvSpPr>
        <p:spPr bwMode="auto">
          <a:xfrm>
            <a:off x="124691" y="121761"/>
            <a:ext cx="4192332" cy="1027204"/>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350" dirty="0">
                <a:latin typeface="Arial" pitchFamily="-106" charset="0"/>
              </a:rPr>
              <a:t>Map projections use different models for converting the ellipsoid to a rectangular coordinate system.</a:t>
            </a:r>
          </a:p>
          <a:p>
            <a:pPr>
              <a:spcBef>
                <a:spcPct val="50000"/>
              </a:spcBef>
            </a:pPr>
            <a:r>
              <a:rPr lang="en-US" sz="1350" dirty="0">
                <a:latin typeface="Arial" pitchFamily="-106" charset="0"/>
              </a:rPr>
              <a:t>Each generates distortions in scale and shape of objects.</a:t>
            </a:r>
          </a:p>
        </p:txBody>
      </p:sp>
    </p:spTree>
    <p:extLst>
      <p:ext uri="{BB962C8B-B14F-4D97-AF65-F5344CB8AC3E}">
        <p14:creationId xmlns:p14="http://schemas.microsoft.com/office/powerpoint/2010/main" val="3418220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latin typeface="Arial" pitchFamily="-106" charset="0"/>
              </a:rPr>
              <a:t>Map Projections &amp; Coordinate Systems</a:t>
            </a:r>
            <a:br>
              <a:rPr lang="en-US" sz="1100" dirty="0">
                <a:latin typeface="Arial" pitchFamily="-106" charset="0"/>
              </a:rPr>
            </a:br>
            <a:endParaRPr lang="en-US" sz="2800" dirty="0"/>
          </a:p>
        </p:txBody>
      </p:sp>
      <p:sp>
        <p:nvSpPr>
          <p:cNvPr id="3" name="Text Placeholder 2"/>
          <p:cNvSpPr>
            <a:spLocks noGrp="1"/>
          </p:cNvSpPr>
          <p:nvPr>
            <p:ph type="body" sz="quarter" idx="10"/>
          </p:nvPr>
        </p:nvSpPr>
        <p:spPr>
          <a:xfrm>
            <a:off x="606020" y="1339135"/>
            <a:ext cx="7485830" cy="2288381"/>
          </a:xfrm>
        </p:spPr>
        <p:txBody>
          <a:bodyPr/>
          <a:lstStyle/>
          <a:p>
            <a:pPr>
              <a:spcBef>
                <a:spcPct val="50000"/>
              </a:spcBef>
            </a:pPr>
            <a:r>
              <a:rPr lang="en-US" b="1" dirty="0">
                <a:latin typeface="Arial" pitchFamily="-106" charset="0"/>
              </a:rPr>
              <a:t>USGS 7.5’ Topographic maps - coordinate systems</a:t>
            </a:r>
            <a:endParaRPr lang="en-US" dirty="0">
              <a:latin typeface="Arial" pitchFamily="-106" charset="0"/>
            </a:endParaRPr>
          </a:p>
          <a:p>
            <a:pPr>
              <a:spcBef>
                <a:spcPct val="50000"/>
              </a:spcBef>
            </a:pPr>
            <a:r>
              <a:rPr lang="en-US" dirty="0">
                <a:latin typeface="Arial" pitchFamily="-106" charset="0"/>
              </a:rPr>
              <a:t>	</a:t>
            </a:r>
            <a:r>
              <a:rPr lang="en-US" dirty="0">
                <a:solidFill>
                  <a:schemeClr val="accent1"/>
                </a:solidFill>
                <a:latin typeface="Arial" pitchFamily="-106" charset="0"/>
              </a:rPr>
              <a:t>Geodetic (geographic): latitude, longitude (deg., min, sec.)</a:t>
            </a:r>
            <a:br>
              <a:rPr lang="en-US" dirty="0">
                <a:latin typeface="Arial" pitchFamily="-106" charset="0"/>
              </a:rPr>
            </a:br>
            <a:r>
              <a:rPr lang="en-US" dirty="0">
                <a:latin typeface="Arial" pitchFamily="-106" charset="0"/>
              </a:rPr>
              <a:t>	State Plane: easting, northing (feet)</a:t>
            </a:r>
            <a:br>
              <a:rPr lang="en-US" dirty="0">
                <a:latin typeface="Arial" pitchFamily="-106" charset="0"/>
              </a:rPr>
            </a:br>
            <a:r>
              <a:rPr lang="en-US" dirty="0">
                <a:latin typeface="Arial" pitchFamily="-106" charset="0"/>
              </a:rPr>
              <a:t>	Universal Transverse Mercator: easting, northing (meters)</a:t>
            </a:r>
            <a:br>
              <a:rPr lang="en-US" dirty="0">
                <a:latin typeface="Arial" pitchFamily="-106" charset="0"/>
              </a:rPr>
            </a:br>
            <a:r>
              <a:rPr lang="en-US" dirty="0">
                <a:solidFill>
                  <a:srgbClr val="FFFF00"/>
                </a:solidFill>
                <a:latin typeface="Arial" pitchFamily="-106" charset="0"/>
              </a:rPr>
              <a:t>	</a:t>
            </a:r>
            <a:r>
              <a:rPr lang="en-US" dirty="0">
                <a:latin typeface="Arial" pitchFamily="-106" charset="0"/>
              </a:rPr>
              <a:t>GLO, U.S. Public Land Survey: Township, Range, Section</a:t>
            </a:r>
          </a:p>
          <a:p>
            <a:endParaRPr lang="en-US" dirty="0"/>
          </a:p>
        </p:txBody>
      </p:sp>
    </p:spTree>
    <p:extLst>
      <p:ext uri="{BB962C8B-B14F-4D97-AF65-F5344CB8AC3E}">
        <p14:creationId xmlns:p14="http://schemas.microsoft.com/office/powerpoint/2010/main" val="1764247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101244" y="193217"/>
            <a:ext cx="6044580" cy="4755148"/>
          </a:xfrm>
          <a:prstGeom prst="rect">
            <a:avLst/>
          </a:prstGeom>
          <a:noFill/>
          <a:ln w="9525">
            <a:noFill/>
            <a:miter lim="800000"/>
            <a:headEnd/>
            <a:tailEnd/>
          </a:ln>
        </p:spPr>
        <p:txBody>
          <a:bodyPr wrap="square">
            <a:prstTxWarp prst="textNoShape">
              <a:avLst/>
            </a:prstTxWarp>
            <a:spAutoFit/>
          </a:bodyPr>
          <a:lstStyle/>
          <a:p>
            <a:pPr marL="285750" indent="-285750" defTabSz="342900">
              <a:lnSpc>
                <a:spcPts val="2160"/>
              </a:lnSpc>
              <a:spcBef>
                <a:spcPct val="50000"/>
              </a:spcBef>
              <a:spcAft>
                <a:spcPts val="900"/>
              </a:spcAft>
              <a:buClr>
                <a:srgbClr val="A27E55"/>
              </a:buClr>
              <a:buFont typeface="Arial" panose="020B0604020202020204" pitchFamily="34" charset="0"/>
              <a:buChar char="•"/>
            </a:pPr>
            <a:endParaRPr lang="en-US" sz="1800" dirty="0">
              <a:solidFill>
                <a:srgbClr val="6E6E6E"/>
              </a:solidFill>
              <a:latin typeface="Arial" pitchFamily="-106" charset="0"/>
              <a:cs typeface="Helvetica"/>
            </a:endParaRPr>
          </a:p>
          <a:p>
            <a:pPr marL="285750" indent="-285750" defTabSz="342900">
              <a:lnSpc>
                <a:spcPts val="2160"/>
              </a:lnSpc>
              <a:spcBef>
                <a:spcPct val="50000"/>
              </a:spcBef>
              <a:spcAft>
                <a:spcPts val="900"/>
              </a:spcAft>
              <a:buClr>
                <a:srgbClr val="A27E55"/>
              </a:buClr>
              <a:buFont typeface="Arial" panose="020B0604020202020204" pitchFamily="34" charset="0"/>
              <a:buChar char="•"/>
            </a:pPr>
            <a:endParaRPr lang="en-US" sz="1800" dirty="0">
              <a:solidFill>
                <a:srgbClr val="6E6E6E"/>
              </a:solidFill>
              <a:latin typeface="Arial" pitchFamily="-106" charset="0"/>
              <a:cs typeface="Helvetica"/>
            </a:endParaRPr>
          </a:p>
          <a:p>
            <a:pPr marL="285750" indent="-285750" defTabSz="342900">
              <a:lnSpc>
                <a:spcPts val="2160"/>
              </a:lnSpc>
              <a:spcBef>
                <a:spcPct val="50000"/>
              </a:spcBef>
              <a:spcAft>
                <a:spcPts val="900"/>
              </a:spcAft>
              <a:buClr>
                <a:srgbClr val="A27E55"/>
              </a:buClr>
              <a:buFont typeface="Arial" panose="020B0604020202020204" pitchFamily="34" charset="0"/>
              <a:buChar char="•"/>
            </a:pPr>
            <a:r>
              <a:rPr lang="en-US" sz="1800" dirty="0">
                <a:solidFill>
                  <a:srgbClr val="6E6E6E"/>
                </a:solidFill>
                <a:latin typeface="Arial" pitchFamily="-106" charset="0"/>
                <a:cs typeface="Helvetica"/>
              </a:rPr>
              <a:t>Horizontal and vertical </a:t>
            </a:r>
            <a:r>
              <a:rPr lang="en-US" sz="1800" dirty="0" err="1">
                <a:solidFill>
                  <a:srgbClr val="6E6E6E"/>
                </a:solidFill>
                <a:latin typeface="Arial" pitchFamily="-106" charset="0"/>
                <a:cs typeface="Helvetica"/>
              </a:rPr>
              <a:t>datums</a:t>
            </a:r>
            <a:r>
              <a:rPr lang="en-US" sz="1800" dirty="0">
                <a:solidFill>
                  <a:srgbClr val="6E6E6E"/>
                </a:solidFill>
                <a:latin typeface="Arial" pitchFamily="-106" charset="0"/>
                <a:cs typeface="Helvetica"/>
              </a:rPr>
              <a:t> consist of a network of control monuments and bench marks whose horizontal positions and elevations have been determined by precise geodetic control surveys.</a:t>
            </a:r>
          </a:p>
          <a:p>
            <a:pPr marL="285750" indent="-285750" defTabSz="342900">
              <a:lnSpc>
                <a:spcPts val="300"/>
              </a:lnSpc>
              <a:spcBef>
                <a:spcPct val="50000"/>
              </a:spcBef>
              <a:spcAft>
                <a:spcPts val="900"/>
              </a:spcAft>
              <a:buClr>
                <a:srgbClr val="A27E55"/>
              </a:buClr>
              <a:buFont typeface="Arial" panose="020B0604020202020204" pitchFamily="34" charset="0"/>
              <a:buChar char="•"/>
            </a:pPr>
            <a:r>
              <a:rPr lang="en-US" dirty="0">
                <a:solidFill>
                  <a:srgbClr val="6E6E6E"/>
                </a:solidFill>
                <a:latin typeface="Arial" pitchFamily="-106" charset="0"/>
                <a:cs typeface="Helvetica"/>
              </a:rPr>
              <a:t>NAD 27 - Clarke ellipsoid (1866), </a:t>
            </a:r>
            <a:r>
              <a:rPr lang="en-US" dirty="0" err="1">
                <a:solidFill>
                  <a:srgbClr val="6E6E6E"/>
                </a:solidFill>
                <a:latin typeface="Arial" pitchFamily="-106" charset="0"/>
                <a:cs typeface="Helvetica"/>
              </a:rPr>
              <a:t>Meades</a:t>
            </a:r>
            <a:r>
              <a:rPr lang="en-US" dirty="0">
                <a:solidFill>
                  <a:srgbClr val="6E6E6E"/>
                </a:solidFill>
                <a:latin typeface="Arial" pitchFamily="-106" charset="0"/>
                <a:cs typeface="Helvetica"/>
              </a:rPr>
              <a:t> Ranch – origin (25k pt)</a:t>
            </a:r>
          </a:p>
          <a:p>
            <a:pPr marL="285750" indent="-285750" defTabSz="342900">
              <a:lnSpc>
                <a:spcPts val="300"/>
              </a:lnSpc>
              <a:spcBef>
                <a:spcPct val="50000"/>
              </a:spcBef>
              <a:spcAft>
                <a:spcPts val="900"/>
              </a:spcAft>
              <a:buClr>
                <a:srgbClr val="A27E55"/>
              </a:buClr>
              <a:buFont typeface="Arial" panose="020B0604020202020204" pitchFamily="34" charset="0"/>
              <a:buChar char="•"/>
            </a:pPr>
            <a:r>
              <a:rPr lang="en-US" dirty="0">
                <a:solidFill>
                  <a:srgbClr val="6E6E6E"/>
                </a:solidFill>
                <a:latin typeface="Arial" pitchFamily="-106" charset="0"/>
                <a:cs typeface="Helvetica"/>
              </a:rPr>
              <a:t>NAD 83 - GRS - 80 ellipsoid, Earth’s mass center (270k pts)</a:t>
            </a:r>
          </a:p>
          <a:p>
            <a:pPr marL="285750" indent="-285750" defTabSz="342900">
              <a:lnSpc>
                <a:spcPts val="300"/>
              </a:lnSpc>
              <a:spcBef>
                <a:spcPct val="50000"/>
              </a:spcBef>
              <a:spcAft>
                <a:spcPts val="900"/>
              </a:spcAft>
              <a:buClr>
                <a:srgbClr val="A27E55"/>
              </a:buClr>
              <a:buFont typeface="Arial" panose="020B0604020202020204" pitchFamily="34" charset="0"/>
              <a:buChar char="•"/>
            </a:pPr>
            <a:r>
              <a:rPr lang="en-US" dirty="0">
                <a:solidFill>
                  <a:srgbClr val="6E6E6E"/>
                </a:solidFill>
                <a:latin typeface="Arial" pitchFamily="-106" charset="0"/>
                <a:cs typeface="Helvetica"/>
              </a:rPr>
              <a:t>WGS 84</a:t>
            </a:r>
          </a:p>
          <a:p>
            <a:pPr marL="285750" indent="-285750" defTabSz="342900">
              <a:lnSpc>
                <a:spcPts val="300"/>
              </a:lnSpc>
              <a:spcBef>
                <a:spcPct val="50000"/>
              </a:spcBef>
              <a:spcAft>
                <a:spcPts val="900"/>
              </a:spcAft>
              <a:buClr>
                <a:srgbClr val="A27E55"/>
              </a:buClr>
              <a:buFont typeface="Arial" panose="020B0604020202020204" pitchFamily="34" charset="0"/>
              <a:buChar char="•"/>
            </a:pPr>
            <a:r>
              <a:rPr lang="en-US" dirty="0">
                <a:solidFill>
                  <a:srgbClr val="6E6E6E"/>
                </a:solidFill>
                <a:latin typeface="Arial" pitchFamily="-106" charset="0"/>
                <a:cs typeface="Helvetica"/>
              </a:rPr>
              <a:t>NGVD29 (26 sea level gauging stations US &amp; Canada)</a:t>
            </a:r>
          </a:p>
          <a:p>
            <a:pPr marL="285750" indent="-285750" defTabSz="342900">
              <a:lnSpc>
                <a:spcPts val="300"/>
              </a:lnSpc>
              <a:spcBef>
                <a:spcPct val="50000"/>
              </a:spcBef>
              <a:spcAft>
                <a:spcPts val="900"/>
              </a:spcAft>
              <a:buClr>
                <a:srgbClr val="A27E55"/>
              </a:buClr>
              <a:buFont typeface="Arial" panose="020B0604020202020204" pitchFamily="34" charset="0"/>
              <a:buChar char="•"/>
            </a:pPr>
            <a:r>
              <a:rPr lang="en-US" dirty="0">
                <a:solidFill>
                  <a:srgbClr val="6E6E6E"/>
                </a:solidFill>
                <a:latin typeface="Arial" pitchFamily="-106" charset="0"/>
                <a:cs typeface="Helvetica"/>
              </a:rPr>
              <a:t>NAVD88 (625k km of control leveling, crustal movements..)</a:t>
            </a:r>
          </a:p>
          <a:p>
            <a:pPr>
              <a:spcBef>
                <a:spcPct val="50000"/>
              </a:spcBef>
            </a:pPr>
            <a:endParaRPr lang="en-US" sz="1500" dirty="0">
              <a:latin typeface="Arial" pitchFamily="-106" charset="0"/>
            </a:endParaRPr>
          </a:p>
          <a:p>
            <a:pPr>
              <a:spcBef>
                <a:spcPct val="50000"/>
              </a:spcBef>
            </a:pPr>
            <a:endParaRPr lang="en-US" sz="1500" dirty="0">
              <a:latin typeface="Arial" pitchFamily="-106" charset="0"/>
            </a:endParaRPr>
          </a:p>
          <a:p>
            <a:pPr>
              <a:spcBef>
                <a:spcPct val="50000"/>
              </a:spcBef>
            </a:pPr>
            <a:endParaRPr lang="en-US" sz="1500" dirty="0">
              <a:latin typeface="Arial" pitchFamily="-106" charset="0"/>
            </a:endParaRPr>
          </a:p>
        </p:txBody>
      </p:sp>
      <p:pic>
        <p:nvPicPr>
          <p:cNvPr id="10246" name="Picture 7" descr="J:\for375\lectures2000\images\wisconsin.jpg"/>
          <p:cNvPicPr>
            <a:picLocks noChangeAspect="1" noChangeArrowheads="1"/>
          </p:cNvPicPr>
          <p:nvPr/>
        </p:nvPicPr>
        <p:blipFill>
          <a:blip r:embed="rId3"/>
          <a:srcRect/>
          <a:stretch>
            <a:fillRect/>
          </a:stretch>
        </p:blipFill>
        <p:spPr bwMode="auto">
          <a:xfrm>
            <a:off x="6289047" y="1101537"/>
            <a:ext cx="2550210" cy="2762861"/>
          </a:xfrm>
          <a:prstGeom prst="rect">
            <a:avLst/>
          </a:prstGeom>
          <a:noFill/>
          <a:ln w="9525">
            <a:noFill/>
            <a:miter lim="800000"/>
            <a:headEnd/>
            <a:tailEnd/>
          </a:ln>
          <a:effectLst>
            <a:innerShdw blurRad="114300">
              <a:prstClr val="black"/>
            </a:innerShdw>
          </a:effectLst>
        </p:spPr>
      </p:pic>
      <p:sp>
        <p:nvSpPr>
          <p:cNvPr id="10249" name="Text Box 10"/>
          <p:cNvSpPr txBox="1">
            <a:spLocks noChangeArrowheads="1"/>
          </p:cNvSpPr>
          <p:nvPr/>
        </p:nvSpPr>
        <p:spPr bwMode="auto">
          <a:xfrm>
            <a:off x="6040315" y="3910982"/>
            <a:ext cx="3349053" cy="400110"/>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000" dirty="0">
                <a:solidFill>
                  <a:srgbClr val="6E6E6E"/>
                </a:solidFill>
                <a:latin typeface="Arial" pitchFamily="-106" charset="0"/>
                <a:cs typeface="Helvetica"/>
              </a:rPr>
              <a:t>Control point networks exist as known points with ground monuments (benchmarks) around the world</a:t>
            </a:r>
          </a:p>
        </p:txBody>
      </p:sp>
      <p:sp>
        <p:nvSpPr>
          <p:cNvPr id="2" name="Title 1"/>
          <p:cNvSpPr>
            <a:spLocks noGrp="1"/>
          </p:cNvSpPr>
          <p:nvPr>
            <p:ph type="title"/>
          </p:nvPr>
        </p:nvSpPr>
        <p:spPr>
          <a:xfrm>
            <a:off x="295682" y="483364"/>
            <a:ext cx="8229600" cy="571589"/>
          </a:xfrm>
        </p:spPr>
        <p:txBody>
          <a:bodyPr/>
          <a:lstStyle/>
          <a:p>
            <a:r>
              <a:rPr lang="en-US" sz="2400" dirty="0"/>
              <a:t>Reference </a:t>
            </a:r>
            <a:r>
              <a:rPr lang="en-US" sz="2400" dirty="0" err="1"/>
              <a:t>datums</a:t>
            </a:r>
            <a:r>
              <a:rPr lang="en-US" sz="2400" dirty="0"/>
              <a:t> (horizontal, vertical) – US Geodetic Survey </a:t>
            </a:r>
            <a:br>
              <a:rPr lang="en-US" sz="2400" dirty="0"/>
            </a:br>
            <a:endParaRPr lang="en-US" sz="2400" dirty="0"/>
          </a:p>
        </p:txBody>
      </p:sp>
    </p:spTree>
    <p:extLst>
      <p:ext uri="{BB962C8B-B14F-4D97-AF65-F5344CB8AC3E}">
        <p14:creationId xmlns:p14="http://schemas.microsoft.com/office/powerpoint/2010/main" val="204145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07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07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07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624254" y="1179328"/>
            <a:ext cx="6893169" cy="3693319"/>
          </a:xfrm>
          <a:prstGeom prst="rect">
            <a:avLst/>
          </a:prstGeom>
          <a:noFill/>
          <a:ln w="9525">
            <a:noFill/>
            <a:miter lim="800000"/>
            <a:headEnd/>
            <a:tailEnd/>
          </a:ln>
        </p:spPr>
        <p:txBody>
          <a:bodyPr wrap="square">
            <a:prstTxWarp prst="textNoShape">
              <a:avLst/>
            </a:prstTxWarp>
            <a:spAutoFit/>
          </a:bodyPr>
          <a:lstStyle/>
          <a:p>
            <a:pPr marL="285750" indent="-285750" defTabSz="342900">
              <a:lnSpc>
                <a:spcPts val="2160"/>
              </a:lnSpc>
              <a:spcBef>
                <a:spcPct val="50000"/>
              </a:spcBef>
              <a:spcAft>
                <a:spcPts val="900"/>
              </a:spcAft>
              <a:buClr>
                <a:srgbClr val="A27E55"/>
              </a:buClr>
              <a:buFont typeface="Arial" panose="020B0604020202020204" pitchFamily="34" charset="0"/>
              <a:buChar char="•"/>
            </a:pPr>
            <a:r>
              <a:rPr lang="en-US" sz="1800" dirty="0">
                <a:solidFill>
                  <a:srgbClr val="6E6E6E"/>
                </a:solidFill>
                <a:latin typeface="Arial" pitchFamily="-106" charset="0"/>
                <a:cs typeface="Helvetica"/>
              </a:rPr>
              <a:t>Datum transformations account for differences in geographic coordinates due to changes in the shape or origin of the spheroid/ellipsoid, and in some cases datum adjustments.</a:t>
            </a:r>
          </a:p>
          <a:p>
            <a:pPr marL="285750" indent="-285750" defTabSz="342900">
              <a:lnSpc>
                <a:spcPts val="2160"/>
              </a:lnSpc>
              <a:spcBef>
                <a:spcPct val="50000"/>
              </a:spcBef>
              <a:spcAft>
                <a:spcPts val="900"/>
              </a:spcAft>
              <a:buClr>
                <a:srgbClr val="A27E55"/>
              </a:buClr>
              <a:buFont typeface="Arial" panose="020B0604020202020204" pitchFamily="34" charset="0"/>
              <a:buChar char="•"/>
            </a:pPr>
            <a:r>
              <a:rPr lang="en-US" sz="1800" dirty="0">
                <a:solidFill>
                  <a:srgbClr val="6E6E6E"/>
                </a:solidFill>
                <a:latin typeface="Arial" pitchFamily="-106" charset="0"/>
                <a:cs typeface="Helvetica"/>
              </a:rPr>
              <a:t>Map projections are usually considered exact transformations because they are based on a specific mathematical formula (although some empirically based map projections also exist).  Datum transformations are considered empirical (based on measurement) because they are based on “data” or survey points</a:t>
            </a:r>
          </a:p>
          <a:p>
            <a:pPr>
              <a:spcBef>
                <a:spcPct val="50000"/>
              </a:spcBef>
            </a:pPr>
            <a:endParaRPr lang="en-US" sz="1500" dirty="0">
              <a:latin typeface="Arial" pitchFamily="-106" charset="0"/>
            </a:endParaRPr>
          </a:p>
          <a:p>
            <a:pPr>
              <a:spcBef>
                <a:spcPct val="50000"/>
              </a:spcBef>
            </a:pPr>
            <a:r>
              <a:rPr lang="en-US" sz="1500" dirty="0">
                <a:latin typeface="Arial" pitchFamily="-106" charset="0"/>
              </a:rPr>
              <a:t>	</a:t>
            </a:r>
          </a:p>
        </p:txBody>
      </p:sp>
      <p:pic>
        <p:nvPicPr>
          <p:cNvPr id="3" name="Picture 8" descr="D:\teaching\for375\lectures2000\images\page10_2.gif"/>
          <p:cNvPicPr>
            <a:picLocks noChangeAspect="1" noChangeArrowheads="1"/>
          </p:cNvPicPr>
          <p:nvPr/>
        </p:nvPicPr>
        <p:blipFill>
          <a:blip r:embed="rId2"/>
          <a:srcRect/>
          <a:stretch>
            <a:fillRect/>
          </a:stretch>
        </p:blipFill>
        <p:spPr bwMode="auto">
          <a:xfrm>
            <a:off x="7517423" y="3025988"/>
            <a:ext cx="1114425" cy="1122760"/>
          </a:xfrm>
          <a:prstGeom prst="rect">
            <a:avLst/>
          </a:prstGeom>
          <a:noFill/>
          <a:ln w="9525">
            <a:noFill/>
            <a:miter lim="800000"/>
            <a:headEnd/>
            <a:tailEnd/>
          </a:ln>
          <a:effectLst>
            <a:innerShdw blurRad="114300">
              <a:prstClr val="black"/>
            </a:innerShdw>
          </a:effectLst>
        </p:spPr>
      </p:pic>
      <p:sp>
        <p:nvSpPr>
          <p:cNvPr id="4" name="Title 3"/>
          <p:cNvSpPr>
            <a:spLocks noGrp="1"/>
          </p:cNvSpPr>
          <p:nvPr>
            <p:ph type="title"/>
          </p:nvPr>
        </p:nvSpPr>
        <p:spPr>
          <a:xfrm>
            <a:off x="330851" y="334448"/>
            <a:ext cx="8229600" cy="571589"/>
          </a:xfrm>
        </p:spPr>
        <p:txBody>
          <a:bodyPr/>
          <a:lstStyle/>
          <a:p>
            <a:r>
              <a:rPr lang="en-US" sz="2400" dirty="0"/>
              <a:t>Map Projections and coordinate systems – Datum Transformations</a:t>
            </a:r>
          </a:p>
        </p:txBody>
      </p:sp>
    </p:spTree>
    <p:extLst>
      <p:ext uri="{BB962C8B-B14F-4D97-AF65-F5344CB8AC3E}">
        <p14:creationId xmlns:p14="http://schemas.microsoft.com/office/powerpoint/2010/main" val="81637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7153" y="439272"/>
            <a:ext cx="7869115" cy="2954655"/>
          </a:xfrm>
          <a:prstGeom prst="rect">
            <a:avLst/>
          </a:prstGeom>
        </p:spPr>
        <p:txBody>
          <a:bodyPr wrap="square">
            <a:spAutoFit/>
          </a:bodyPr>
          <a:lstStyle/>
          <a:p>
            <a:r>
              <a:rPr lang="en-US" sz="1600" b="1" dirty="0">
                <a:solidFill>
                  <a:srgbClr val="000000"/>
                </a:solidFill>
                <a:latin typeface="arial" panose="020B0604020202020204" pitchFamily="34" charset="0"/>
              </a:rPr>
              <a:t>North American Datum of 1927 (NAD 27) </a:t>
            </a:r>
            <a:r>
              <a:rPr lang="en-US" dirty="0">
                <a:solidFill>
                  <a:srgbClr val="000000"/>
                </a:solidFill>
                <a:latin typeface="arial" panose="020B0604020202020204" pitchFamily="34" charset="0"/>
              </a:rPr>
              <a:t>is "The </a:t>
            </a:r>
            <a:r>
              <a:rPr lang="en-US" i="1" dirty="0">
                <a:solidFill>
                  <a:srgbClr val="000000"/>
                </a:solidFill>
                <a:latin typeface="arial" panose="020B0604020202020204" pitchFamily="34" charset="0"/>
              </a:rPr>
              <a:t>horizontal control datum</a:t>
            </a:r>
            <a:r>
              <a:rPr lang="en-US" dirty="0">
                <a:solidFill>
                  <a:srgbClr val="000000"/>
                </a:solidFill>
                <a:latin typeface="arial" panose="020B0604020202020204" pitchFamily="34" charset="0"/>
              </a:rPr>
              <a:t> for the United States that was defined by a single location and azimuth on the Clarke spheroid of 1866, with origin at (the survey station) </a:t>
            </a:r>
            <a:r>
              <a:rPr lang="en-US" dirty="0" err="1">
                <a:solidFill>
                  <a:srgbClr val="000000"/>
                </a:solidFill>
                <a:latin typeface="arial" panose="020B0604020202020204" pitchFamily="34" charset="0"/>
              </a:rPr>
              <a:t>Meades</a:t>
            </a:r>
            <a:r>
              <a:rPr lang="en-US" dirty="0">
                <a:solidFill>
                  <a:srgbClr val="000000"/>
                </a:solidFill>
                <a:latin typeface="arial" panose="020B0604020202020204" pitchFamily="34" charset="0"/>
              </a:rPr>
              <a:t> Ranch." ... The geoidal height at </a:t>
            </a:r>
            <a:r>
              <a:rPr lang="en-US" dirty="0" err="1">
                <a:solidFill>
                  <a:srgbClr val="000000"/>
                </a:solidFill>
                <a:latin typeface="arial" panose="020B0604020202020204" pitchFamily="34" charset="0"/>
              </a:rPr>
              <a:t>Meades</a:t>
            </a:r>
            <a:r>
              <a:rPr lang="en-US" dirty="0">
                <a:solidFill>
                  <a:srgbClr val="000000"/>
                </a:solidFill>
                <a:latin typeface="arial" panose="020B0604020202020204" pitchFamily="34" charset="0"/>
              </a:rPr>
              <a:t> Ranch was assumed to be zero. "Geodetic positions on the North American Datum of 1927 were derived from the (coordinates of and an azimuth at </a:t>
            </a:r>
            <a:r>
              <a:rPr lang="en-US" dirty="0" err="1">
                <a:solidFill>
                  <a:srgbClr val="000000"/>
                </a:solidFill>
                <a:latin typeface="arial" panose="020B0604020202020204" pitchFamily="34" charset="0"/>
              </a:rPr>
              <a:t>Meades</a:t>
            </a:r>
            <a:r>
              <a:rPr lang="en-US" dirty="0">
                <a:solidFill>
                  <a:srgbClr val="000000"/>
                </a:solidFill>
                <a:latin typeface="arial" panose="020B0604020202020204" pitchFamily="34" charset="0"/>
              </a:rPr>
              <a:t> Ranch) through a readjustment of the triangulation of the entire network in which Laplace azimuths were introduced, and the Bowie method was used.“</a:t>
            </a:r>
          </a:p>
          <a:p>
            <a:endParaRPr lang="en-US" dirty="0">
              <a:solidFill>
                <a:srgbClr val="000000"/>
              </a:solidFill>
              <a:latin typeface="arial" panose="020B0604020202020204" pitchFamily="34" charset="0"/>
            </a:endParaRPr>
          </a:p>
          <a:p>
            <a:r>
              <a:rPr lang="en-US" sz="1600" b="1" dirty="0">
                <a:solidFill>
                  <a:srgbClr val="000000"/>
                </a:solidFill>
                <a:latin typeface="arial" panose="020B0604020202020204" pitchFamily="34" charset="0"/>
              </a:rPr>
              <a:t>The North American Datum of 1983 (NAD 83) </a:t>
            </a:r>
            <a:r>
              <a:rPr lang="en-US" dirty="0">
                <a:solidFill>
                  <a:srgbClr val="000000"/>
                </a:solidFill>
                <a:latin typeface="arial" panose="020B0604020202020204" pitchFamily="34" charset="0"/>
              </a:rPr>
              <a:t>is the horizontal control datum for the United States, Canada, Mexico, and Central America, based on a geocentric origin and the Geodetic Reference System 1980.This datum, NAD 83, is the current geodetic reference system. NAD 83 is based on the adjustment of 250,000 points, including 600 satellite Doppler stations, which constrain the system to a geocentric origin. </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4087683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1029" descr="D:\teaching\for375\lectures2000\images\TOPO1.jpg"/>
          <p:cNvPicPr>
            <a:picLocks noChangeAspect="1" noChangeArrowheads="1"/>
          </p:cNvPicPr>
          <p:nvPr/>
        </p:nvPicPr>
        <p:blipFill>
          <a:blip r:embed="rId3"/>
          <a:srcRect t="50516" r="47501"/>
          <a:stretch>
            <a:fillRect/>
          </a:stretch>
        </p:blipFill>
        <p:spPr bwMode="auto">
          <a:xfrm>
            <a:off x="5596303" y="202002"/>
            <a:ext cx="3319097" cy="3008673"/>
          </a:xfrm>
          <a:prstGeom prst="rect">
            <a:avLst/>
          </a:prstGeom>
          <a:noFill/>
          <a:ln w="9525">
            <a:noFill/>
            <a:miter lim="800000"/>
            <a:headEnd/>
            <a:tailEnd/>
          </a:ln>
          <a:effectLst>
            <a:innerShdw blurRad="114300">
              <a:prstClr val="black"/>
            </a:innerShdw>
          </a:effectLst>
        </p:spPr>
      </p:pic>
      <p:sp>
        <p:nvSpPr>
          <p:cNvPr id="11268" name="Text Box 1030"/>
          <p:cNvSpPr txBox="1">
            <a:spLocks noChangeArrowheads="1"/>
          </p:cNvSpPr>
          <p:nvPr/>
        </p:nvSpPr>
        <p:spPr bwMode="auto">
          <a:xfrm>
            <a:off x="958362" y="3376025"/>
            <a:ext cx="7805369" cy="784830"/>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500" dirty="0">
                <a:latin typeface="Arial" pitchFamily="-106" charset="0"/>
              </a:rPr>
              <a:t>When transforming from one map projection to another that includes a datum change, it’s usually best to first transform back to Geographic coordinates first, then re-project. See </a:t>
            </a:r>
            <a:r>
              <a:rPr lang="en-US" sz="1500" dirty="0" err="1">
                <a:latin typeface="Arial" pitchFamily="-106" charset="0"/>
              </a:rPr>
              <a:t>Bolstad</a:t>
            </a:r>
            <a:r>
              <a:rPr lang="en-US" sz="1500" dirty="0">
                <a:latin typeface="Arial" pitchFamily="-106" charset="0"/>
              </a:rPr>
              <a:t> Fig. 3-47</a:t>
            </a:r>
          </a:p>
        </p:txBody>
      </p:sp>
      <p:pic>
        <p:nvPicPr>
          <p:cNvPr id="5122" name="Picture 2" descr="https://upload.wikimedia.org/wikipedia/commons/4/41/Datum_Shift_Between_NAD27_and_NAD8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001" y="202003"/>
            <a:ext cx="4847249" cy="3008673"/>
          </a:xfrm>
          <a:prstGeom prst="rect">
            <a:avLst/>
          </a:prstGeom>
          <a:noFill/>
          <a:ln w="9525">
            <a:noFill/>
            <a:miter lim="800000"/>
            <a:headEnd/>
            <a:tailEnd/>
          </a:ln>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832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J:\for375\lectures2000\images\shiftvert.jpg"/>
          <p:cNvPicPr>
            <a:picLocks noChangeAspect="1" noChangeArrowheads="1"/>
          </p:cNvPicPr>
          <p:nvPr/>
        </p:nvPicPr>
        <p:blipFill>
          <a:blip r:embed="rId3"/>
          <a:srcRect/>
          <a:stretch>
            <a:fillRect/>
          </a:stretch>
        </p:blipFill>
        <p:spPr bwMode="auto">
          <a:xfrm>
            <a:off x="1374902" y="83127"/>
            <a:ext cx="6272808" cy="4254837"/>
          </a:xfrm>
          <a:prstGeom prst="rect">
            <a:avLst/>
          </a:prstGeom>
          <a:noFill/>
          <a:ln w="9525">
            <a:noFill/>
            <a:miter lim="800000"/>
            <a:headEnd/>
            <a:tailEnd/>
          </a:ln>
          <a:effectLst>
            <a:innerShdw blurRad="114300">
              <a:prstClr val="black"/>
            </a:innerShdw>
          </a:effectLst>
        </p:spPr>
      </p:pic>
    </p:spTree>
    <p:extLst>
      <p:ext uri="{BB962C8B-B14F-4D97-AF65-F5344CB8AC3E}">
        <p14:creationId xmlns:p14="http://schemas.microsoft.com/office/powerpoint/2010/main" val="4211275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026" descr="F:\teaching\for375\spring06\lectures\bolstadgraphics\chapter3\fig3-36.gif"/>
          <p:cNvPicPr>
            <a:picLocks noChangeAspect="1" noChangeArrowheads="1"/>
          </p:cNvPicPr>
          <p:nvPr/>
        </p:nvPicPr>
        <p:blipFill>
          <a:blip r:embed="rId3"/>
          <a:srcRect/>
          <a:stretch>
            <a:fillRect/>
          </a:stretch>
        </p:blipFill>
        <p:spPr bwMode="auto">
          <a:xfrm>
            <a:off x="2123580" y="126764"/>
            <a:ext cx="5420219" cy="4094663"/>
          </a:xfrm>
          <a:prstGeom prst="rect">
            <a:avLst/>
          </a:prstGeom>
          <a:noFill/>
          <a:ln w="9525">
            <a:noFill/>
            <a:miter lim="800000"/>
            <a:headEnd/>
            <a:tailEnd/>
          </a:ln>
        </p:spPr>
      </p:pic>
    </p:spTree>
    <p:extLst>
      <p:ext uri="{BB962C8B-B14F-4D97-AF65-F5344CB8AC3E}">
        <p14:creationId xmlns:p14="http://schemas.microsoft.com/office/powerpoint/2010/main" val="2953562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07002" y="1179808"/>
            <a:ext cx="6441144" cy="2288381"/>
          </a:xfrm>
        </p:spPr>
        <p:txBody>
          <a:bodyPr/>
          <a:lstStyle/>
          <a:p>
            <a:pPr lvl="1">
              <a:spcBef>
                <a:spcPct val="50000"/>
              </a:spcBef>
            </a:pPr>
            <a:r>
              <a:rPr lang="en-US" sz="1600" dirty="0">
                <a:latin typeface="Arial" pitchFamily="-106" charset="0"/>
              </a:rPr>
              <a:t>Models of the Earth</a:t>
            </a:r>
          </a:p>
          <a:p>
            <a:pPr lvl="1">
              <a:spcBef>
                <a:spcPct val="50000"/>
              </a:spcBef>
            </a:pPr>
            <a:r>
              <a:rPr lang="en-US" sz="1600" dirty="0">
                <a:latin typeface="Arial" pitchFamily="-106" charset="0"/>
              </a:rPr>
              <a:t>Map Projections &amp; </a:t>
            </a:r>
            <a:r>
              <a:rPr lang="en-US" sz="1600" dirty="0" err="1">
                <a:latin typeface="Arial" pitchFamily="-106" charset="0"/>
              </a:rPr>
              <a:t>Datums</a:t>
            </a:r>
            <a:endParaRPr lang="en-US" sz="1600" dirty="0">
              <a:latin typeface="Arial" pitchFamily="-106" charset="0"/>
            </a:endParaRPr>
          </a:p>
          <a:p>
            <a:pPr lvl="1">
              <a:spcBef>
                <a:spcPct val="50000"/>
              </a:spcBef>
            </a:pPr>
            <a:r>
              <a:rPr lang="en-US" sz="1600" dirty="0">
                <a:latin typeface="Arial" pitchFamily="-106" charset="0"/>
              </a:rPr>
              <a:t>Map Coordinate Systems </a:t>
            </a:r>
          </a:p>
          <a:p>
            <a:pPr lvl="1">
              <a:spcBef>
                <a:spcPct val="50000"/>
              </a:spcBef>
            </a:pPr>
            <a:r>
              <a:rPr lang="en-US" sz="1600" dirty="0">
                <a:latin typeface="Arial" pitchFamily="-106" charset="0"/>
              </a:rPr>
              <a:t>Map Coordinate Systems on USGS Topo Maps</a:t>
            </a:r>
          </a:p>
          <a:p>
            <a:pPr lvl="1">
              <a:spcBef>
                <a:spcPct val="50000"/>
              </a:spcBef>
            </a:pPr>
            <a:r>
              <a:rPr lang="en-US" sz="1600" dirty="0">
                <a:latin typeface="Arial" pitchFamily="-106" charset="0"/>
              </a:rPr>
              <a:t>Map Reading &amp; Position Determination</a:t>
            </a:r>
          </a:p>
          <a:p>
            <a:pPr lvl="1">
              <a:spcBef>
                <a:spcPct val="50000"/>
              </a:spcBef>
            </a:pPr>
            <a:r>
              <a:rPr lang="en-US" sz="1600" dirty="0">
                <a:latin typeface="Arial" pitchFamily="-106" charset="0"/>
              </a:rPr>
              <a:t>Material from: 	</a:t>
            </a:r>
            <a:r>
              <a:rPr lang="en-US" sz="1600" dirty="0" err="1">
                <a:latin typeface="Arial" pitchFamily="-106" charset="0"/>
              </a:rPr>
              <a:t>Bolstad</a:t>
            </a:r>
            <a:r>
              <a:rPr lang="en-US" sz="1600" dirty="0">
                <a:latin typeface="Arial" pitchFamily="-106" charset="0"/>
              </a:rPr>
              <a:t>, 2012 (</a:t>
            </a:r>
            <a:r>
              <a:rPr lang="en-US" sz="1600" dirty="0" err="1">
                <a:latin typeface="Arial" pitchFamily="-106" charset="0"/>
              </a:rPr>
              <a:t>Chpt</a:t>
            </a:r>
            <a:r>
              <a:rPr lang="en-US" sz="1600" dirty="0">
                <a:latin typeface="Arial" pitchFamily="-106" charset="0"/>
              </a:rPr>
              <a:t>. 3);</a:t>
            </a:r>
          </a:p>
        </p:txBody>
      </p:sp>
      <p:sp>
        <p:nvSpPr>
          <p:cNvPr id="3" name="Title 2"/>
          <p:cNvSpPr>
            <a:spLocks noGrp="1"/>
          </p:cNvSpPr>
          <p:nvPr>
            <p:ph type="title"/>
          </p:nvPr>
        </p:nvSpPr>
        <p:spPr/>
        <p:txBody>
          <a:bodyPr/>
          <a:lstStyle/>
          <a:p>
            <a:r>
              <a:rPr lang="en-US" sz="2800" b="1" dirty="0">
                <a:latin typeface="Arial" pitchFamily="-106" charset="0"/>
              </a:rPr>
              <a:t>Map Projections &amp; Coordinate Systems</a:t>
            </a:r>
            <a:endParaRPr lang="en-US" sz="2800" dirty="0"/>
          </a:p>
        </p:txBody>
      </p:sp>
    </p:spTree>
    <p:extLst>
      <p:ext uri="{BB962C8B-B14F-4D97-AF65-F5344CB8AC3E}">
        <p14:creationId xmlns:p14="http://schemas.microsoft.com/office/powerpoint/2010/main" val="2709125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latin typeface="Arial" pitchFamily="-106" charset="0"/>
              </a:rPr>
              <a:t>Map Projections &amp; Coordinate Systems</a:t>
            </a:r>
            <a:br>
              <a:rPr lang="en-US" sz="1100" dirty="0">
                <a:latin typeface="Arial" pitchFamily="-106" charset="0"/>
              </a:rPr>
            </a:br>
            <a:endParaRPr lang="en-US" sz="2800" dirty="0"/>
          </a:p>
        </p:txBody>
      </p:sp>
      <p:sp>
        <p:nvSpPr>
          <p:cNvPr id="3" name="Text Placeholder 2"/>
          <p:cNvSpPr>
            <a:spLocks noGrp="1"/>
          </p:cNvSpPr>
          <p:nvPr>
            <p:ph type="body" sz="quarter" idx="10"/>
          </p:nvPr>
        </p:nvSpPr>
        <p:spPr>
          <a:xfrm>
            <a:off x="606020" y="1339135"/>
            <a:ext cx="7485830" cy="2288381"/>
          </a:xfrm>
        </p:spPr>
        <p:txBody>
          <a:bodyPr/>
          <a:lstStyle/>
          <a:p>
            <a:pPr>
              <a:spcBef>
                <a:spcPct val="50000"/>
              </a:spcBef>
            </a:pPr>
            <a:r>
              <a:rPr lang="en-US" b="1" dirty="0">
                <a:latin typeface="Arial" pitchFamily="-106" charset="0"/>
              </a:rPr>
              <a:t>USGS 7.5’ Topographic maps - coordinate systems</a:t>
            </a:r>
            <a:endParaRPr lang="en-US" dirty="0">
              <a:latin typeface="Arial" pitchFamily="-106" charset="0"/>
            </a:endParaRPr>
          </a:p>
          <a:p>
            <a:pPr>
              <a:spcBef>
                <a:spcPct val="50000"/>
              </a:spcBef>
            </a:pPr>
            <a:r>
              <a:rPr lang="en-US" dirty="0">
                <a:latin typeface="Arial" pitchFamily="-106" charset="0"/>
              </a:rPr>
              <a:t>	Geodetic (geographic): latitude, longitude (deg., min, sec.)</a:t>
            </a:r>
            <a:br>
              <a:rPr lang="en-US" dirty="0">
                <a:latin typeface="Arial" pitchFamily="-106" charset="0"/>
              </a:rPr>
            </a:br>
            <a:r>
              <a:rPr lang="en-US" dirty="0">
                <a:latin typeface="Arial" pitchFamily="-106" charset="0"/>
              </a:rPr>
              <a:t>	</a:t>
            </a:r>
            <a:r>
              <a:rPr lang="en-US" dirty="0">
                <a:solidFill>
                  <a:schemeClr val="accent1"/>
                </a:solidFill>
                <a:latin typeface="Arial" pitchFamily="-106" charset="0"/>
              </a:rPr>
              <a:t>State Plane: easting, northing (feet)</a:t>
            </a:r>
            <a:br>
              <a:rPr lang="en-US" dirty="0">
                <a:latin typeface="Arial" pitchFamily="-106" charset="0"/>
              </a:rPr>
            </a:br>
            <a:r>
              <a:rPr lang="en-US" dirty="0">
                <a:latin typeface="Arial" pitchFamily="-106" charset="0"/>
              </a:rPr>
              <a:t>	Universal Transverse Mercator: easting, northing (meters)</a:t>
            </a:r>
            <a:br>
              <a:rPr lang="en-US" dirty="0">
                <a:latin typeface="Arial" pitchFamily="-106" charset="0"/>
              </a:rPr>
            </a:br>
            <a:r>
              <a:rPr lang="en-US" dirty="0">
                <a:solidFill>
                  <a:srgbClr val="FFFF00"/>
                </a:solidFill>
                <a:latin typeface="Arial" pitchFamily="-106" charset="0"/>
              </a:rPr>
              <a:t>	</a:t>
            </a:r>
            <a:r>
              <a:rPr lang="en-US" dirty="0">
                <a:latin typeface="Arial" pitchFamily="-106" charset="0"/>
              </a:rPr>
              <a:t>GLO, U.S. Public Land Survey: Township, Range, Section</a:t>
            </a:r>
          </a:p>
          <a:p>
            <a:endParaRPr lang="en-US" dirty="0"/>
          </a:p>
        </p:txBody>
      </p:sp>
    </p:spTree>
    <p:extLst>
      <p:ext uri="{BB962C8B-B14F-4D97-AF65-F5344CB8AC3E}">
        <p14:creationId xmlns:p14="http://schemas.microsoft.com/office/powerpoint/2010/main" val="2411566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026" descr="J:\for375\lectures2000\images\us.jpg"/>
          <p:cNvPicPr>
            <a:picLocks noChangeAspect="1" noChangeArrowheads="1"/>
          </p:cNvPicPr>
          <p:nvPr/>
        </p:nvPicPr>
        <p:blipFill>
          <a:blip r:embed="rId3"/>
          <a:srcRect/>
          <a:stretch>
            <a:fillRect/>
          </a:stretch>
        </p:blipFill>
        <p:spPr bwMode="auto">
          <a:xfrm>
            <a:off x="1255222" y="115416"/>
            <a:ext cx="4330932" cy="4183463"/>
          </a:xfrm>
          <a:prstGeom prst="rect">
            <a:avLst/>
          </a:prstGeom>
          <a:noFill/>
          <a:ln w="9525">
            <a:noFill/>
            <a:miter lim="800000"/>
            <a:headEnd/>
            <a:tailEnd/>
          </a:ln>
          <a:effectLst>
            <a:innerShdw blurRad="114300">
              <a:prstClr val="black"/>
            </a:innerShdw>
          </a:effectLst>
        </p:spPr>
      </p:pic>
      <p:sp>
        <p:nvSpPr>
          <p:cNvPr id="18435" name="Text Box 1027"/>
          <p:cNvSpPr txBox="1">
            <a:spLocks noChangeArrowheads="1"/>
          </p:cNvSpPr>
          <p:nvPr/>
        </p:nvSpPr>
        <p:spPr bwMode="auto">
          <a:xfrm>
            <a:off x="6601343" y="224237"/>
            <a:ext cx="1868285" cy="307777"/>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b="1" dirty="0">
                <a:latin typeface="Arial" pitchFamily="-106" charset="0"/>
              </a:rPr>
              <a:t>State Plane</a:t>
            </a:r>
          </a:p>
        </p:txBody>
      </p:sp>
      <p:sp>
        <p:nvSpPr>
          <p:cNvPr id="2" name="TextBox 1"/>
          <p:cNvSpPr txBox="1"/>
          <p:nvPr/>
        </p:nvSpPr>
        <p:spPr>
          <a:xfrm>
            <a:off x="6059977" y="789709"/>
            <a:ext cx="2585259" cy="2031325"/>
          </a:xfrm>
          <a:prstGeom prst="rect">
            <a:avLst/>
          </a:prstGeom>
        </p:spPr>
        <p:txBody>
          <a:bodyPr wrap="square" rtlCol="0">
            <a:spAutoFit/>
          </a:bodyPr>
          <a:lstStyle/>
          <a:p>
            <a:pPr>
              <a:spcBef>
                <a:spcPct val="50000"/>
              </a:spcBef>
            </a:pPr>
            <a:r>
              <a:rPr lang="en-US" dirty="0">
                <a:latin typeface="Arial" pitchFamily="-106" charset="0"/>
              </a:rPr>
              <a:t>Individual states establish a baseline and meridian specific to the needs of that state (English Units – foot)</a:t>
            </a:r>
          </a:p>
          <a:p>
            <a:pPr>
              <a:spcBef>
                <a:spcPct val="50000"/>
              </a:spcBef>
            </a:pPr>
            <a:endParaRPr lang="en-US" dirty="0">
              <a:latin typeface="Arial" pitchFamily="-106" charset="0"/>
            </a:endParaRPr>
          </a:p>
          <a:p>
            <a:pPr>
              <a:spcBef>
                <a:spcPct val="50000"/>
              </a:spcBef>
            </a:pPr>
            <a:r>
              <a:rPr lang="en-US" dirty="0">
                <a:latin typeface="Arial" pitchFamily="-106" charset="0"/>
              </a:rPr>
              <a:t>Idaho: </a:t>
            </a:r>
            <a:br>
              <a:rPr lang="en-US" dirty="0">
                <a:latin typeface="Arial" pitchFamily="-106" charset="0"/>
              </a:rPr>
            </a:br>
            <a:r>
              <a:rPr lang="en-US" dirty="0">
                <a:latin typeface="Arial" pitchFamily="-106" charset="0"/>
              </a:rPr>
              <a:t>Boise meridian, baseline - Boise</a:t>
            </a:r>
          </a:p>
        </p:txBody>
      </p:sp>
    </p:spTree>
    <p:extLst>
      <p:ext uri="{BB962C8B-B14F-4D97-AF65-F5344CB8AC3E}">
        <p14:creationId xmlns:p14="http://schemas.microsoft.com/office/powerpoint/2010/main" val="1167153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Program Files\Paint Shop Pro 5\Images\tspzones.jpg"/>
          <p:cNvPicPr>
            <a:picLocks noChangeAspect="1" noChangeArrowheads="1"/>
          </p:cNvPicPr>
          <p:nvPr/>
        </p:nvPicPr>
        <p:blipFill>
          <a:blip r:embed="rId3"/>
          <a:srcRect/>
          <a:stretch>
            <a:fillRect/>
          </a:stretch>
        </p:blipFill>
        <p:spPr bwMode="auto">
          <a:xfrm>
            <a:off x="961159" y="113361"/>
            <a:ext cx="4724746" cy="4180088"/>
          </a:xfrm>
          <a:prstGeom prst="rect">
            <a:avLst/>
          </a:prstGeom>
          <a:noFill/>
          <a:ln w="9525">
            <a:noFill/>
            <a:miter lim="800000"/>
            <a:headEnd/>
            <a:tailEnd/>
          </a:ln>
        </p:spPr>
      </p:pic>
      <p:sp>
        <p:nvSpPr>
          <p:cNvPr id="19459" name="Text Box 4"/>
          <p:cNvSpPr txBox="1">
            <a:spLocks noChangeArrowheads="1"/>
          </p:cNvSpPr>
          <p:nvPr/>
        </p:nvSpPr>
        <p:spPr bwMode="auto">
          <a:xfrm>
            <a:off x="6311178" y="691321"/>
            <a:ext cx="2293793" cy="106182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100" b="1" dirty="0">
                <a:latin typeface="Arial" pitchFamily="-106" charset="0"/>
              </a:rPr>
              <a:t>Map Projections &amp; Coordinate Systems</a:t>
            </a:r>
            <a:endParaRPr lang="en-US" sz="1050" b="1" dirty="0">
              <a:latin typeface="Arial" pitchFamily="-106" charset="0"/>
            </a:endParaRPr>
          </a:p>
        </p:txBody>
      </p:sp>
      <p:sp>
        <p:nvSpPr>
          <p:cNvPr id="19460" name="Text Box 5"/>
          <p:cNvSpPr txBox="1">
            <a:spLocks noChangeArrowheads="1"/>
          </p:cNvSpPr>
          <p:nvPr/>
        </p:nvSpPr>
        <p:spPr bwMode="auto">
          <a:xfrm>
            <a:off x="6609656" y="352767"/>
            <a:ext cx="1696835" cy="338554"/>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600" b="1" dirty="0">
                <a:latin typeface="Arial" pitchFamily="-106" charset="0"/>
              </a:rPr>
              <a:t>State Plane</a:t>
            </a:r>
          </a:p>
        </p:txBody>
      </p:sp>
    </p:spTree>
    <p:extLst>
      <p:ext uri="{BB962C8B-B14F-4D97-AF65-F5344CB8AC3E}">
        <p14:creationId xmlns:p14="http://schemas.microsoft.com/office/powerpoint/2010/main" val="2318225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latin typeface="Arial" pitchFamily="-106" charset="0"/>
              </a:rPr>
              <a:t>Map Projections &amp; Coordinate Systems</a:t>
            </a:r>
            <a:br>
              <a:rPr lang="en-US" sz="1100" dirty="0">
                <a:latin typeface="Arial" pitchFamily="-106" charset="0"/>
              </a:rPr>
            </a:br>
            <a:endParaRPr lang="en-US" sz="2800" dirty="0"/>
          </a:p>
        </p:txBody>
      </p:sp>
      <p:sp>
        <p:nvSpPr>
          <p:cNvPr id="3" name="Text Placeholder 2"/>
          <p:cNvSpPr>
            <a:spLocks noGrp="1"/>
          </p:cNvSpPr>
          <p:nvPr>
            <p:ph type="body" sz="quarter" idx="10"/>
          </p:nvPr>
        </p:nvSpPr>
        <p:spPr>
          <a:xfrm>
            <a:off x="606020" y="1339135"/>
            <a:ext cx="7485830" cy="2288381"/>
          </a:xfrm>
        </p:spPr>
        <p:txBody>
          <a:bodyPr/>
          <a:lstStyle/>
          <a:p>
            <a:pPr>
              <a:spcBef>
                <a:spcPct val="50000"/>
              </a:spcBef>
            </a:pPr>
            <a:r>
              <a:rPr lang="en-US" b="1" dirty="0">
                <a:latin typeface="Arial" pitchFamily="-106" charset="0"/>
              </a:rPr>
              <a:t>USGS 7.5’ Topographic maps - coordinate systems</a:t>
            </a:r>
            <a:endParaRPr lang="en-US" dirty="0">
              <a:latin typeface="Arial" pitchFamily="-106" charset="0"/>
            </a:endParaRPr>
          </a:p>
          <a:p>
            <a:pPr>
              <a:spcBef>
                <a:spcPct val="50000"/>
              </a:spcBef>
            </a:pPr>
            <a:r>
              <a:rPr lang="en-US" dirty="0">
                <a:latin typeface="Arial" pitchFamily="-106" charset="0"/>
              </a:rPr>
              <a:t>	Geodetic (geographic): latitude, longitude (deg., min, sec.)</a:t>
            </a:r>
            <a:br>
              <a:rPr lang="en-US" dirty="0">
                <a:latin typeface="Arial" pitchFamily="-106" charset="0"/>
              </a:rPr>
            </a:br>
            <a:r>
              <a:rPr lang="en-US" dirty="0">
                <a:latin typeface="Arial" pitchFamily="-106" charset="0"/>
              </a:rPr>
              <a:t>	State Plane: easting, northing (feet)</a:t>
            </a:r>
            <a:br>
              <a:rPr lang="en-US" dirty="0">
                <a:latin typeface="Arial" pitchFamily="-106" charset="0"/>
              </a:rPr>
            </a:br>
            <a:r>
              <a:rPr lang="en-US" dirty="0">
                <a:latin typeface="Arial" pitchFamily="-106" charset="0"/>
              </a:rPr>
              <a:t>	</a:t>
            </a:r>
            <a:r>
              <a:rPr lang="en-US" dirty="0">
                <a:solidFill>
                  <a:schemeClr val="accent1"/>
                </a:solidFill>
                <a:latin typeface="Arial" pitchFamily="-106" charset="0"/>
              </a:rPr>
              <a:t>Universal Transverse Mercator: easting, northing (meters)</a:t>
            </a:r>
            <a:br>
              <a:rPr lang="en-US" dirty="0">
                <a:latin typeface="Arial" pitchFamily="-106" charset="0"/>
              </a:rPr>
            </a:br>
            <a:r>
              <a:rPr lang="en-US" dirty="0">
                <a:solidFill>
                  <a:srgbClr val="FFFF00"/>
                </a:solidFill>
                <a:latin typeface="Arial" pitchFamily="-106" charset="0"/>
              </a:rPr>
              <a:t>	</a:t>
            </a:r>
            <a:r>
              <a:rPr lang="en-US" dirty="0">
                <a:latin typeface="Arial" pitchFamily="-106" charset="0"/>
              </a:rPr>
              <a:t>GLO, U.S. Public Land Survey: Township, Range, Section</a:t>
            </a:r>
          </a:p>
          <a:p>
            <a:endParaRPr lang="en-US" dirty="0"/>
          </a:p>
        </p:txBody>
      </p:sp>
    </p:spTree>
    <p:extLst>
      <p:ext uri="{BB962C8B-B14F-4D97-AF65-F5344CB8AC3E}">
        <p14:creationId xmlns:p14="http://schemas.microsoft.com/office/powerpoint/2010/main" val="551658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206779" y="623454"/>
            <a:ext cx="3295037" cy="3323987"/>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500" b="1" dirty="0">
                <a:solidFill>
                  <a:schemeClr val="accent1"/>
                </a:solidFill>
                <a:latin typeface="Arial" pitchFamily="-106" charset="0"/>
              </a:rPr>
              <a:t>Universal Transverse Mercator coordinate system</a:t>
            </a:r>
            <a:r>
              <a:rPr lang="en-US" sz="1500" dirty="0">
                <a:solidFill>
                  <a:schemeClr val="tx2">
                    <a:lumMod val="75000"/>
                  </a:schemeClr>
                </a:solidFill>
                <a:latin typeface="Arial" pitchFamily="-106" charset="0"/>
              </a:rPr>
              <a:t>:</a:t>
            </a:r>
            <a:r>
              <a:rPr lang="en-US" sz="1500" dirty="0">
                <a:solidFill>
                  <a:srgbClr val="FFFF00"/>
                </a:solidFill>
                <a:latin typeface="Arial" pitchFamily="-106" charset="0"/>
              </a:rPr>
              <a:t> </a:t>
            </a:r>
            <a:r>
              <a:rPr lang="en-US" sz="1500" dirty="0">
                <a:latin typeface="Arial" pitchFamily="-106" charset="0"/>
              </a:rPr>
              <a:t>worldwide coverage from 80º S </a:t>
            </a:r>
            <a:r>
              <a:rPr lang="en-US" sz="1500" dirty="0" err="1">
                <a:latin typeface="Arial" pitchFamily="-106" charset="0"/>
              </a:rPr>
              <a:t>lat</a:t>
            </a:r>
            <a:r>
              <a:rPr lang="en-US" sz="1500" dirty="0">
                <a:latin typeface="Arial" pitchFamily="-106" charset="0"/>
              </a:rPr>
              <a:t> to 84º N lat.  </a:t>
            </a:r>
          </a:p>
          <a:p>
            <a:pPr marL="285750" indent="-285750">
              <a:spcBef>
                <a:spcPct val="50000"/>
              </a:spcBef>
              <a:buFont typeface="Arial" panose="020B0604020202020204" pitchFamily="34" charset="0"/>
              <a:buChar char="•"/>
            </a:pPr>
            <a:r>
              <a:rPr lang="en-US" sz="1500" dirty="0">
                <a:latin typeface="Arial" pitchFamily="-106" charset="0"/>
              </a:rPr>
              <a:t>Each zone is 6 º wide in longitude, 60 zones worldwide</a:t>
            </a:r>
          </a:p>
          <a:p>
            <a:pPr marL="285750" indent="-285750">
              <a:spcBef>
                <a:spcPct val="50000"/>
              </a:spcBef>
              <a:buFont typeface="Arial" panose="020B0604020202020204" pitchFamily="34" charset="0"/>
              <a:buChar char="•"/>
            </a:pPr>
            <a:r>
              <a:rPr lang="en-US" sz="1500" dirty="0">
                <a:latin typeface="Arial" pitchFamily="-106" charset="0"/>
              </a:rPr>
              <a:t>US UTM zones 10 (west coast) - 20 (east coast)</a:t>
            </a:r>
          </a:p>
          <a:p>
            <a:pPr>
              <a:spcBef>
                <a:spcPct val="50000"/>
              </a:spcBef>
            </a:pPr>
            <a:endParaRPr lang="en-US" sz="1500" dirty="0">
              <a:solidFill>
                <a:srgbClr val="FFFF00"/>
              </a:solidFill>
              <a:latin typeface="Arial" pitchFamily="-106" charset="0"/>
            </a:endParaRPr>
          </a:p>
          <a:p>
            <a:pPr>
              <a:spcBef>
                <a:spcPct val="50000"/>
              </a:spcBef>
            </a:pPr>
            <a:endParaRPr lang="en-US" sz="1500" dirty="0">
              <a:solidFill>
                <a:srgbClr val="FFFF00"/>
              </a:solidFill>
              <a:latin typeface="Arial" pitchFamily="-106" charset="0"/>
            </a:endParaRPr>
          </a:p>
          <a:p>
            <a:pPr>
              <a:spcBef>
                <a:spcPct val="50000"/>
              </a:spcBef>
            </a:pPr>
            <a:endParaRPr lang="en-US" sz="1500" dirty="0">
              <a:solidFill>
                <a:srgbClr val="FFFF00"/>
              </a:solidFill>
              <a:latin typeface="Arial" pitchFamily="-106" charset="0"/>
            </a:endParaRPr>
          </a:p>
          <a:p>
            <a:pPr>
              <a:spcBef>
                <a:spcPct val="50000"/>
              </a:spcBef>
            </a:pPr>
            <a:endParaRPr lang="en-US" sz="1500" dirty="0">
              <a:solidFill>
                <a:srgbClr val="FFFF00"/>
              </a:solidFill>
              <a:latin typeface="Arial" pitchFamily="-106" charset="0"/>
            </a:endParaRPr>
          </a:p>
        </p:txBody>
      </p:sp>
      <p:sp>
        <p:nvSpPr>
          <p:cNvPr id="15363" name="Text Box 3"/>
          <p:cNvSpPr txBox="1">
            <a:spLocks noChangeArrowheads="1"/>
          </p:cNvSpPr>
          <p:nvPr/>
        </p:nvSpPr>
        <p:spPr bwMode="auto">
          <a:xfrm>
            <a:off x="1885950" y="67866"/>
            <a:ext cx="5486400" cy="415498"/>
          </a:xfrm>
          <a:prstGeom prst="rect">
            <a:avLst/>
          </a:prstGeom>
          <a:noFill/>
          <a:ln w="9525">
            <a:noFill/>
            <a:miter lim="800000"/>
            <a:headEnd/>
            <a:tailEnd/>
          </a:ln>
        </p:spPr>
        <p:txBody>
          <a:bodyPr>
            <a:prstTxWarp prst="textNoShape">
              <a:avLst/>
            </a:prstTxWarp>
            <a:spAutoFit/>
          </a:bodyPr>
          <a:lstStyle/>
          <a:p>
            <a:pPr>
              <a:spcBef>
                <a:spcPct val="50000"/>
              </a:spcBef>
            </a:pPr>
            <a:r>
              <a:rPr lang="en-US" sz="2100" b="1" dirty="0">
                <a:latin typeface="Arial" pitchFamily="-106" charset="0"/>
              </a:rPr>
              <a:t>Map Projections &amp; Coordinate Systems</a:t>
            </a:r>
            <a:endParaRPr lang="en-US" sz="1050" dirty="0">
              <a:latin typeface="Arial" pitchFamily="-106" charset="0"/>
            </a:endParaRPr>
          </a:p>
        </p:txBody>
      </p:sp>
      <p:pic>
        <p:nvPicPr>
          <p:cNvPr id="15364" name="Picture 4" descr="A:\utmworld.gif"/>
          <p:cNvPicPr>
            <a:picLocks noChangeAspect="1" noChangeArrowheads="1"/>
          </p:cNvPicPr>
          <p:nvPr/>
        </p:nvPicPr>
        <p:blipFill>
          <a:blip r:embed="rId3"/>
          <a:srcRect/>
          <a:stretch>
            <a:fillRect/>
          </a:stretch>
        </p:blipFill>
        <p:spPr bwMode="auto">
          <a:xfrm>
            <a:off x="3501816" y="915135"/>
            <a:ext cx="5467617" cy="2740624"/>
          </a:xfrm>
          <a:prstGeom prst="rect">
            <a:avLst/>
          </a:prstGeom>
          <a:noFill/>
          <a:ln w="9525">
            <a:noFill/>
            <a:miter lim="800000"/>
            <a:headEnd/>
            <a:tailEnd/>
          </a:ln>
          <a:effectLst>
            <a:innerShdw blurRad="114300">
              <a:prstClr val="black"/>
            </a:innerShdw>
          </a:effectLst>
        </p:spPr>
      </p:pic>
      <p:sp>
        <p:nvSpPr>
          <p:cNvPr id="15365" name="Text Box 5"/>
          <p:cNvSpPr txBox="1">
            <a:spLocks noChangeArrowheads="1"/>
          </p:cNvSpPr>
          <p:nvPr/>
        </p:nvSpPr>
        <p:spPr bwMode="auto">
          <a:xfrm>
            <a:off x="7429500" y="0"/>
            <a:ext cx="571500" cy="230832"/>
          </a:xfrm>
          <a:prstGeom prst="rect">
            <a:avLst/>
          </a:prstGeom>
          <a:noFill/>
          <a:ln w="9525">
            <a:noFill/>
            <a:miter lim="800000"/>
            <a:headEnd/>
            <a:tailEnd/>
          </a:ln>
        </p:spPr>
        <p:txBody>
          <a:bodyPr>
            <a:prstTxWarp prst="textNoShape">
              <a:avLst/>
            </a:prstTxWarp>
            <a:spAutoFit/>
          </a:bodyPr>
          <a:lstStyle/>
          <a:p>
            <a:pPr>
              <a:spcBef>
                <a:spcPct val="50000"/>
              </a:spcBef>
            </a:pPr>
            <a:r>
              <a:rPr lang="en-US" sz="900" dirty="0">
                <a:latin typeface="Arial" pitchFamily="-106" charset="0"/>
              </a:rPr>
              <a:t>UTM</a:t>
            </a:r>
          </a:p>
        </p:txBody>
      </p:sp>
    </p:spTree>
    <p:extLst>
      <p:ext uri="{BB962C8B-B14F-4D97-AF65-F5344CB8AC3E}">
        <p14:creationId xmlns:p14="http://schemas.microsoft.com/office/powerpoint/2010/main" val="236341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6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67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A:\fs14297a.gif"/>
          <p:cNvPicPr>
            <a:picLocks noChangeAspect="1" noChangeArrowheads="1"/>
          </p:cNvPicPr>
          <p:nvPr/>
        </p:nvPicPr>
        <p:blipFill>
          <a:blip r:embed="rId3"/>
          <a:srcRect/>
          <a:stretch>
            <a:fillRect/>
          </a:stretch>
        </p:blipFill>
        <p:spPr bwMode="auto">
          <a:xfrm>
            <a:off x="285750" y="216062"/>
            <a:ext cx="4514850" cy="2988469"/>
          </a:xfrm>
          <a:prstGeom prst="rect">
            <a:avLst/>
          </a:prstGeom>
          <a:noFill/>
          <a:ln w="9525">
            <a:noFill/>
            <a:miter lim="800000"/>
            <a:headEnd/>
            <a:tailEnd/>
          </a:ln>
        </p:spPr>
      </p:pic>
      <p:sp>
        <p:nvSpPr>
          <p:cNvPr id="16388" name="Text Box 4"/>
          <p:cNvSpPr txBox="1">
            <a:spLocks noChangeArrowheads="1"/>
          </p:cNvSpPr>
          <p:nvPr/>
        </p:nvSpPr>
        <p:spPr bwMode="auto">
          <a:xfrm>
            <a:off x="5237019" y="135271"/>
            <a:ext cx="3794760" cy="253916"/>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050" b="1" dirty="0">
                <a:latin typeface="Arial" pitchFamily="-106" charset="0"/>
              </a:rPr>
              <a:t>Universal Transverse Mercator (UTM) Map Projection</a:t>
            </a:r>
          </a:p>
        </p:txBody>
      </p:sp>
      <p:pic>
        <p:nvPicPr>
          <p:cNvPr id="16389" name="Picture 5" descr="D:\teaching\for375\lectures2000\images\TOPO1.jpg"/>
          <p:cNvPicPr>
            <a:picLocks noChangeAspect="1" noChangeArrowheads="1"/>
          </p:cNvPicPr>
          <p:nvPr/>
        </p:nvPicPr>
        <p:blipFill>
          <a:blip r:embed="rId4"/>
          <a:srcRect l="4167" r="55000" b="38239"/>
          <a:stretch>
            <a:fillRect/>
          </a:stretch>
        </p:blipFill>
        <p:spPr bwMode="auto">
          <a:xfrm>
            <a:off x="5624599" y="410982"/>
            <a:ext cx="2679816" cy="3003400"/>
          </a:xfrm>
          <a:prstGeom prst="rect">
            <a:avLst/>
          </a:prstGeom>
          <a:noFill/>
          <a:ln w="9525">
            <a:noFill/>
            <a:miter lim="800000"/>
            <a:headEnd/>
            <a:tailEnd/>
          </a:ln>
          <a:effectLst>
            <a:innerShdw blurRad="114300">
              <a:prstClr val="black"/>
            </a:innerShdw>
          </a:effectLst>
        </p:spPr>
      </p:pic>
      <p:sp>
        <p:nvSpPr>
          <p:cNvPr id="16390" name="Text Box 6"/>
          <p:cNvSpPr txBox="1">
            <a:spLocks noChangeArrowheads="1"/>
          </p:cNvSpPr>
          <p:nvPr/>
        </p:nvSpPr>
        <p:spPr bwMode="auto">
          <a:xfrm>
            <a:off x="1105593" y="3549470"/>
            <a:ext cx="6175317" cy="715581"/>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350" dirty="0">
                <a:latin typeface="Arial" pitchFamily="-106" charset="0"/>
              </a:rPr>
              <a:t>In Idaho, we use the Boise Central Meridian (117</a:t>
            </a:r>
            <a:r>
              <a:rPr lang="en-US" sz="1350" dirty="0">
                <a:latin typeface="Arial" pitchFamily="-106" charset="0"/>
                <a:ea typeface="Times New Roman" pitchFamily="-106" charset="0"/>
                <a:cs typeface="Times New Roman" pitchFamily="-106" charset="0"/>
              </a:rPr>
              <a:t>º Long.) for all easting coordinates, and a false easting is added so that all UTM easting coordinates are positive within zone 11.  Idaho UTM more recently established.</a:t>
            </a:r>
            <a:endParaRPr lang="en-US" sz="1350" dirty="0">
              <a:latin typeface="Arial" pitchFamily="-106" charset="0"/>
            </a:endParaRPr>
          </a:p>
        </p:txBody>
      </p:sp>
    </p:spTree>
    <p:extLst>
      <p:ext uri="{BB962C8B-B14F-4D97-AF65-F5344CB8AC3E}">
        <p14:creationId xmlns:p14="http://schemas.microsoft.com/office/powerpoint/2010/main" val="1540997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latin typeface="Arial" pitchFamily="-106" charset="0"/>
              </a:rPr>
              <a:t>Map Projections &amp; Coordinate Systems</a:t>
            </a:r>
            <a:br>
              <a:rPr lang="en-US" sz="1100" dirty="0">
                <a:latin typeface="Arial" pitchFamily="-106" charset="0"/>
              </a:rPr>
            </a:br>
            <a:endParaRPr lang="en-US" sz="2800" dirty="0"/>
          </a:p>
        </p:txBody>
      </p:sp>
      <p:sp>
        <p:nvSpPr>
          <p:cNvPr id="3" name="Text Placeholder 2"/>
          <p:cNvSpPr>
            <a:spLocks noGrp="1"/>
          </p:cNvSpPr>
          <p:nvPr>
            <p:ph type="body" sz="quarter" idx="10"/>
          </p:nvPr>
        </p:nvSpPr>
        <p:spPr>
          <a:xfrm>
            <a:off x="606020" y="1339135"/>
            <a:ext cx="7485830" cy="2288381"/>
          </a:xfrm>
        </p:spPr>
        <p:txBody>
          <a:bodyPr/>
          <a:lstStyle/>
          <a:p>
            <a:pPr>
              <a:spcBef>
                <a:spcPct val="50000"/>
              </a:spcBef>
            </a:pPr>
            <a:r>
              <a:rPr lang="en-US" b="1" dirty="0">
                <a:latin typeface="Arial" pitchFamily="-106" charset="0"/>
              </a:rPr>
              <a:t>USGS 7.5’ Topographic maps - coordinate systems</a:t>
            </a:r>
            <a:endParaRPr lang="en-US" dirty="0">
              <a:latin typeface="Arial" pitchFamily="-106" charset="0"/>
            </a:endParaRPr>
          </a:p>
          <a:p>
            <a:pPr>
              <a:spcBef>
                <a:spcPct val="50000"/>
              </a:spcBef>
            </a:pPr>
            <a:r>
              <a:rPr lang="en-US" dirty="0">
                <a:latin typeface="Arial" pitchFamily="-106" charset="0"/>
              </a:rPr>
              <a:t>	Geodetic (geographic): latitude, longitude (deg., min, sec.)</a:t>
            </a:r>
            <a:br>
              <a:rPr lang="en-US" dirty="0">
                <a:latin typeface="Arial" pitchFamily="-106" charset="0"/>
              </a:rPr>
            </a:br>
            <a:r>
              <a:rPr lang="en-US" dirty="0">
                <a:latin typeface="Arial" pitchFamily="-106" charset="0"/>
              </a:rPr>
              <a:t>	State Plane: easting, northing (feet)</a:t>
            </a:r>
            <a:br>
              <a:rPr lang="en-US" dirty="0">
                <a:latin typeface="Arial" pitchFamily="-106" charset="0"/>
              </a:rPr>
            </a:br>
            <a:r>
              <a:rPr lang="en-US" dirty="0">
                <a:latin typeface="Arial" pitchFamily="-106" charset="0"/>
              </a:rPr>
              <a:t>	Universal Transverse Mercator: easting, northing (meters)</a:t>
            </a:r>
            <a:br>
              <a:rPr lang="en-US" dirty="0">
                <a:latin typeface="Arial" pitchFamily="-106" charset="0"/>
              </a:rPr>
            </a:br>
            <a:r>
              <a:rPr lang="en-US" dirty="0">
                <a:solidFill>
                  <a:srgbClr val="FFFF00"/>
                </a:solidFill>
                <a:latin typeface="Arial" pitchFamily="-106" charset="0"/>
              </a:rPr>
              <a:t>	</a:t>
            </a:r>
            <a:r>
              <a:rPr lang="en-US" dirty="0">
                <a:solidFill>
                  <a:schemeClr val="accent1"/>
                </a:solidFill>
                <a:latin typeface="Arial" pitchFamily="-106" charset="0"/>
              </a:rPr>
              <a:t>GLO, U.S. Public Land Survey: Township, Range, Section</a:t>
            </a:r>
          </a:p>
          <a:p>
            <a:endParaRPr lang="en-US" dirty="0"/>
          </a:p>
        </p:txBody>
      </p:sp>
    </p:spTree>
    <p:extLst>
      <p:ext uri="{BB962C8B-B14F-4D97-AF65-F5344CB8AC3E}">
        <p14:creationId xmlns:p14="http://schemas.microsoft.com/office/powerpoint/2010/main" val="1937215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Text Box 7"/>
          <p:cNvSpPr txBox="1">
            <a:spLocks noChangeArrowheads="1"/>
          </p:cNvSpPr>
          <p:nvPr/>
        </p:nvSpPr>
        <p:spPr bwMode="auto">
          <a:xfrm>
            <a:off x="6515100" y="0"/>
            <a:ext cx="1485900" cy="230832"/>
          </a:xfrm>
          <a:prstGeom prst="rect">
            <a:avLst/>
          </a:prstGeom>
          <a:noFill/>
          <a:ln w="9525">
            <a:noFill/>
            <a:miter lim="800000"/>
            <a:headEnd/>
            <a:tailEnd/>
          </a:ln>
        </p:spPr>
        <p:txBody>
          <a:bodyPr>
            <a:prstTxWarp prst="textNoShape">
              <a:avLst/>
            </a:prstTxWarp>
            <a:spAutoFit/>
          </a:bodyPr>
          <a:lstStyle/>
          <a:p>
            <a:pPr>
              <a:spcBef>
                <a:spcPct val="50000"/>
              </a:spcBef>
            </a:pPr>
            <a:r>
              <a:rPr lang="en-US" sz="900" dirty="0">
                <a:latin typeface="Arial" pitchFamily="-106" charset="0"/>
              </a:rPr>
              <a:t>Rectangular: US PLSS</a:t>
            </a:r>
          </a:p>
        </p:txBody>
      </p:sp>
      <p:sp>
        <p:nvSpPr>
          <p:cNvPr id="2" name="Title 1"/>
          <p:cNvSpPr>
            <a:spLocks noGrp="1"/>
          </p:cNvSpPr>
          <p:nvPr>
            <p:ph type="title"/>
          </p:nvPr>
        </p:nvSpPr>
        <p:spPr>
          <a:xfrm>
            <a:off x="246185" y="499189"/>
            <a:ext cx="8229600" cy="571589"/>
          </a:xfrm>
        </p:spPr>
        <p:txBody>
          <a:bodyPr/>
          <a:lstStyle/>
          <a:p>
            <a:r>
              <a:rPr lang="en-US" sz="2400" b="1" dirty="0">
                <a:latin typeface="Arial" pitchFamily="-106" charset="0"/>
              </a:rPr>
              <a:t>Map Projections &amp; Coordinate Systems, US Public land survey</a:t>
            </a:r>
            <a:br>
              <a:rPr lang="en-US" sz="2400" b="1" dirty="0">
                <a:latin typeface="Arial" pitchFamily="-106" charset="0"/>
              </a:rPr>
            </a:br>
            <a:endParaRPr lang="en-US" sz="2400" dirty="0"/>
          </a:p>
        </p:txBody>
      </p:sp>
      <p:sp>
        <p:nvSpPr>
          <p:cNvPr id="3" name="Text Placeholder 2"/>
          <p:cNvSpPr>
            <a:spLocks noGrp="1"/>
          </p:cNvSpPr>
          <p:nvPr>
            <p:ph type="body" sz="quarter" idx="10"/>
          </p:nvPr>
        </p:nvSpPr>
        <p:spPr>
          <a:xfrm>
            <a:off x="862056" y="688505"/>
            <a:ext cx="6997857" cy="2288381"/>
          </a:xfrm>
        </p:spPr>
        <p:txBody>
          <a:bodyPr/>
          <a:lstStyle/>
          <a:p>
            <a:endParaRPr lang="en-US" dirty="0">
              <a:latin typeface="Arial" pitchFamily="-106" charset="0"/>
            </a:endParaRPr>
          </a:p>
          <a:p>
            <a:pPr marL="285750" indent="-285750">
              <a:buFont typeface="Arial" panose="020B0604020202020204" pitchFamily="34" charset="0"/>
              <a:buChar char="•"/>
            </a:pPr>
            <a:endParaRPr lang="en-US" dirty="0">
              <a:latin typeface="Arial" pitchFamily="-106" charset="0"/>
            </a:endParaRPr>
          </a:p>
          <a:p>
            <a:pPr marL="285750" indent="-285750">
              <a:buFont typeface="Arial" panose="020B0604020202020204" pitchFamily="34" charset="0"/>
              <a:buChar char="•"/>
            </a:pPr>
            <a:r>
              <a:rPr lang="en-US" dirty="0">
                <a:latin typeface="Arial" pitchFamily="-106" charset="0"/>
              </a:rPr>
              <a:t>The two major systems of legal land description used in the United States are: (1) metes and bounds and (2) rectangular survey system. </a:t>
            </a:r>
          </a:p>
          <a:p>
            <a:pPr marL="285750" indent="-285750">
              <a:buFont typeface="Arial" panose="020B0604020202020204" pitchFamily="34" charset="0"/>
              <a:buChar char="•"/>
            </a:pPr>
            <a:r>
              <a:rPr lang="en-US" dirty="0">
                <a:latin typeface="Arial" pitchFamily="-106" charset="0"/>
              </a:rPr>
              <a:t>The metes and bounds system was used in areas settled when the U.S. was still a colony of England. </a:t>
            </a:r>
          </a:p>
          <a:p>
            <a:pPr marL="285750" indent="-285750">
              <a:buFont typeface="Arial" panose="020B0604020202020204" pitchFamily="34" charset="0"/>
              <a:buChar char="•"/>
            </a:pPr>
            <a:r>
              <a:rPr lang="en-US" dirty="0">
                <a:latin typeface="Arial" pitchFamily="-106" charset="0"/>
              </a:rPr>
              <a:t>This system located tracts of land by describing the tract location to roads, trees, rocks, meanders or waterways, etc.</a:t>
            </a:r>
          </a:p>
          <a:p>
            <a:endParaRPr lang="en-US" dirty="0">
              <a:latin typeface="Arial" pitchFamily="-106" charset="0"/>
            </a:endParaRPr>
          </a:p>
          <a:p>
            <a:endParaRPr lang="en-US" dirty="0">
              <a:latin typeface="Arial" pitchFamily="-106" charset="0"/>
            </a:endParaRPr>
          </a:p>
          <a:p>
            <a:endParaRPr lang="en-US" dirty="0"/>
          </a:p>
        </p:txBody>
      </p:sp>
    </p:spTree>
    <p:extLst>
      <p:ext uri="{BB962C8B-B14F-4D97-AF65-F5344CB8AC3E}">
        <p14:creationId xmlns:p14="http://schemas.microsoft.com/office/powerpoint/2010/main" val="2071661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026" descr="C:\Program Files\Paint Shop Pro 5\Images\Meets.jpg"/>
          <p:cNvPicPr>
            <a:picLocks noChangeAspect="1" noChangeArrowheads="1"/>
          </p:cNvPicPr>
          <p:nvPr/>
        </p:nvPicPr>
        <p:blipFill>
          <a:blip r:embed="rId3"/>
          <a:srcRect/>
          <a:stretch>
            <a:fillRect/>
          </a:stretch>
        </p:blipFill>
        <p:spPr bwMode="auto">
          <a:xfrm>
            <a:off x="1266091" y="90155"/>
            <a:ext cx="6215728" cy="4147737"/>
          </a:xfrm>
          <a:prstGeom prst="rect">
            <a:avLst/>
          </a:prstGeom>
          <a:noFill/>
          <a:ln w="9525">
            <a:noFill/>
            <a:miter lim="800000"/>
            <a:headEnd/>
            <a:tailEnd/>
          </a:ln>
        </p:spPr>
      </p:pic>
    </p:spTree>
    <p:extLst>
      <p:ext uri="{BB962C8B-B14F-4D97-AF65-F5344CB8AC3E}">
        <p14:creationId xmlns:p14="http://schemas.microsoft.com/office/powerpoint/2010/main" val="3378147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026" descr="C:\Program Files\Paint Shop Pro 5\Images\Example.jpg"/>
          <p:cNvPicPr>
            <a:picLocks noChangeAspect="1" noChangeArrowheads="1"/>
          </p:cNvPicPr>
          <p:nvPr/>
        </p:nvPicPr>
        <p:blipFill>
          <a:blip r:embed="rId3"/>
          <a:srcRect/>
          <a:stretch>
            <a:fillRect/>
          </a:stretch>
        </p:blipFill>
        <p:spPr bwMode="auto">
          <a:xfrm>
            <a:off x="990424" y="218954"/>
            <a:ext cx="4786122" cy="4031873"/>
          </a:xfrm>
          <a:prstGeom prst="rect">
            <a:avLst/>
          </a:prstGeom>
          <a:noFill/>
          <a:ln w="9525">
            <a:noFill/>
            <a:miter lim="800000"/>
            <a:headEnd/>
            <a:tailEnd/>
          </a:ln>
          <a:effectLst>
            <a:innerShdw blurRad="114300">
              <a:prstClr val="black"/>
            </a:innerShdw>
          </a:effectLst>
        </p:spPr>
      </p:pic>
      <p:sp>
        <p:nvSpPr>
          <p:cNvPr id="5" name="Text Box 2"/>
          <p:cNvSpPr txBox="1">
            <a:spLocks noChangeArrowheads="1"/>
          </p:cNvSpPr>
          <p:nvPr/>
        </p:nvSpPr>
        <p:spPr bwMode="auto">
          <a:xfrm>
            <a:off x="5952392" y="218955"/>
            <a:ext cx="3046533" cy="1077218"/>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600" dirty="0">
                <a:solidFill>
                  <a:srgbClr val="6E6E6E"/>
                </a:solidFill>
                <a:latin typeface="Arial" pitchFamily="-106" charset="0"/>
                <a:cs typeface="Helvetica"/>
              </a:rPr>
              <a:t>Irregularly shaped tracts and loss of markers as time passes may cause many boundary disputes under this system. </a:t>
            </a:r>
          </a:p>
        </p:txBody>
      </p:sp>
      <p:sp>
        <p:nvSpPr>
          <p:cNvPr id="6" name="Text Box 3"/>
          <p:cNvSpPr txBox="1">
            <a:spLocks noChangeArrowheads="1"/>
          </p:cNvSpPr>
          <p:nvPr/>
        </p:nvSpPr>
        <p:spPr bwMode="auto">
          <a:xfrm>
            <a:off x="5952392" y="1696283"/>
            <a:ext cx="3081702" cy="2554545"/>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600" dirty="0">
                <a:solidFill>
                  <a:srgbClr val="6E6E6E"/>
                </a:solidFill>
                <a:latin typeface="Arial" pitchFamily="-106" charset="0"/>
                <a:cs typeface="Helvetica"/>
              </a:rPr>
              <a:t>In 1784, the US adopted the rectangular survey system, which is used in 30 of the 50 states. This system is based on meridians (north-south lines) and baselines (east-west lines). There are 34 "principal meridians" in the United States; each has a baseline associated with it. </a:t>
            </a:r>
          </a:p>
        </p:txBody>
      </p:sp>
    </p:spTree>
    <p:extLst>
      <p:ext uri="{BB962C8B-B14F-4D97-AF65-F5344CB8AC3E}">
        <p14:creationId xmlns:p14="http://schemas.microsoft.com/office/powerpoint/2010/main" val="363146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ppt_x</p:attrName>
                                        </p:attrNameLst>
                                      </p:cBhvr>
                                      <p:tavLst>
                                        <p:tav tm="0">
                                          <p:val>
                                            <p:fltVal val="0.5"/>
                                          </p:val>
                                        </p:tav>
                                        <p:tav tm="100000">
                                          <p:val>
                                            <p:strVal val="#ppt_x"/>
                                          </p:val>
                                        </p:tav>
                                      </p:tavLst>
                                    </p:anim>
                                    <p:anim calcmode="lin" valueType="num">
                                      <p:cBhvr>
                                        <p:cTn id="10" dur="500" fill="hold"/>
                                        <p:tgtEl>
                                          <p:spTgt spid="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4"/>
          <p:cNvSpPr txBox="1">
            <a:spLocks noChangeArrowheads="1"/>
          </p:cNvSpPr>
          <p:nvPr/>
        </p:nvSpPr>
        <p:spPr bwMode="auto">
          <a:xfrm>
            <a:off x="243655" y="969590"/>
            <a:ext cx="3809600" cy="2277547"/>
          </a:xfrm>
          <a:prstGeom prst="rect">
            <a:avLst/>
          </a:prstGeom>
          <a:noFill/>
          <a:ln w="9525">
            <a:noFill/>
            <a:miter lim="800000"/>
            <a:headEnd/>
            <a:tailEnd/>
          </a:ln>
        </p:spPr>
        <p:txBody>
          <a:bodyPr wrap="square">
            <a:prstTxWarp prst="textNoShape">
              <a:avLst/>
            </a:prstTxWarp>
            <a:spAutoFit/>
          </a:bodyPr>
          <a:lstStyle/>
          <a:p>
            <a:pPr marL="205740" lvl="1" defTabSz="342900">
              <a:lnSpc>
                <a:spcPts val="1710"/>
              </a:lnSpc>
              <a:spcBef>
                <a:spcPct val="50000"/>
              </a:spcBef>
              <a:spcAft>
                <a:spcPts val="900"/>
              </a:spcAft>
              <a:buClr>
                <a:srgbClr val="A27E55"/>
              </a:buClr>
            </a:pPr>
            <a:r>
              <a:rPr lang="en-US" b="1" dirty="0">
                <a:solidFill>
                  <a:srgbClr val="6E6E6E"/>
                </a:solidFill>
                <a:latin typeface="Arial" pitchFamily="-106" charset="0"/>
                <a:cs typeface="Helvetica"/>
              </a:rPr>
              <a:t>Ellipsoid: </a:t>
            </a:r>
            <a:r>
              <a:rPr lang="en-US" dirty="0">
                <a:solidFill>
                  <a:srgbClr val="6E6E6E"/>
                </a:solidFill>
                <a:latin typeface="Arial" pitchFamily="-106" charset="0"/>
                <a:cs typeface="Helvetica"/>
              </a:rPr>
              <a:t>mathematical surface obtained by revolving an ellipse about the earth’s polar axis.  Selected to give a good fit to the geoid</a:t>
            </a:r>
          </a:p>
          <a:p>
            <a:pPr marL="205740" lvl="1" defTabSz="342900">
              <a:lnSpc>
                <a:spcPts val="1710"/>
              </a:lnSpc>
              <a:spcBef>
                <a:spcPct val="50000"/>
              </a:spcBef>
              <a:spcAft>
                <a:spcPts val="900"/>
              </a:spcAft>
              <a:buClr>
                <a:srgbClr val="A27E55"/>
              </a:buClr>
            </a:pPr>
            <a:r>
              <a:rPr lang="en-US" b="1" dirty="0">
                <a:solidFill>
                  <a:srgbClr val="6E6E6E"/>
                </a:solidFill>
                <a:latin typeface="Arial" pitchFamily="-106" charset="0"/>
                <a:cs typeface="Helvetica"/>
              </a:rPr>
              <a:t>Geoid: </a:t>
            </a:r>
            <a:r>
              <a:rPr lang="en-US" dirty="0">
                <a:solidFill>
                  <a:srgbClr val="6E6E6E"/>
                </a:solidFill>
                <a:latin typeface="Arial" pitchFamily="-106" charset="0"/>
                <a:cs typeface="Helvetica"/>
              </a:rPr>
              <a:t>is the earth’s mean sea level surface – everywhere perpendicular to the direction of gravity, because of variations in the earth’s mass distribution, the geoid has an irregular shape.</a:t>
            </a:r>
          </a:p>
        </p:txBody>
      </p:sp>
      <p:pic>
        <p:nvPicPr>
          <p:cNvPr id="8" name="Picture 4" descr="http://www.icsm.gov.au/mapping/web_images/geocentri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7892" y="439874"/>
            <a:ext cx="4529804" cy="3490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233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1314450" y="800100"/>
            <a:ext cx="6515100" cy="415498"/>
          </a:xfrm>
          <a:prstGeom prst="rect">
            <a:avLst/>
          </a:prstGeom>
          <a:noFill/>
          <a:ln w="9525">
            <a:noFill/>
            <a:miter lim="800000"/>
            <a:headEnd/>
            <a:tailEnd/>
          </a:ln>
        </p:spPr>
        <p:txBody>
          <a:bodyPr>
            <a:prstTxWarp prst="textNoShape">
              <a:avLst/>
            </a:prstTxWarp>
            <a:spAutoFit/>
          </a:bodyPr>
          <a:lstStyle/>
          <a:p>
            <a:r>
              <a:rPr lang="en-US" sz="1050" dirty="0">
                <a:latin typeface="Arial" pitchFamily="-106" charset="0"/>
              </a:rPr>
              <a:t>Tracts of land, called townships, are laid out beginning from the point where the meridian crosses its baseline (initial point). Townships are as close to 6 miles square as possible</a:t>
            </a:r>
            <a:r>
              <a:rPr lang="en-US" sz="1050" dirty="0">
                <a:solidFill>
                  <a:srgbClr val="FFFF00"/>
                </a:solidFill>
                <a:latin typeface="Arial" pitchFamily="-106" charset="0"/>
              </a:rPr>
              <a:t>. </a:t>
            </a:r>
          </a:p>
        </p:txBody>
      </p:sp>
      <p:pic>
        <p:nvPicPr>
          <p:cNvPr id="25603" name="Picture 3" descr="C:\Program Files\Paint Shop Pro 5\Images\Towngrid.jpg"/>
          <p:cNvPicPr>
            <a:picLocks noChangeAspect="1" noChangeArrowheads="1"/>
          </p:cNvPicPr>
          <p:nvPr/>
        </p:nvPicPr>
        <p:blipFill>
          <a:blip r:embed="rId3"/>
          <a:srcRect/>
          <a:stretch>
            <a:fillRect/>
          </a:stretch>
        </p:blipFill>
        <p:spPr bwMode="auto">
          <a:xfrm>
            <a:off x="1314450" y="1300162"/>
            <a:ext cx="3897630" cy="2883163"/>
          </a:xfrm>
          <a:prstGeom prst="rect">
            <a:avLst/>
          </a:prstGeom>
          <a:noFill/>
          <a:ln w="9525">
            <a:noFill/>
            <a:miter lim="800000"/>
            <a:headEnd/>
            <a:tailEnd/>
          </a:ln>
          <a:effectLst>
            <a:innerShdw blurRad="114300">
              <a:prstClr val="black"/>
            </a:innerShdw>
          </a:effectLst>
        </p:spPr>
      </p:pic>
      <p:sp>
        <p:nvSpPr>
          <p:cNvPr id="25604" name="AutoShape 4"/>
          <p:cNvSpPr>
            <a:spLocks/>
          </p:cNvSpPr>
          <p:nvPr/>
        </p:nvSpPr>
        <p:spPr bwMode="auto">
          <a:xfrm rot="-5400000">
            <a:off x="4936331" y="2240756"/>
            <a:ext cx="90488" cy="342900"/>
          </a:xfrm>
          <a:prstGeom prst="rightBrace">
            <a:avLst>
              <a:gd name="adj1" fmla="val 31579"/>
              <a:gd name="adj2" fmla="val 48259"/>
            </a:avLst>
          </a:prstGeom>
          <a:noFill/>
          <a:ln w="28575">
            <a:solidFill>
              <a:schemeClr val="tx1"/>
            </a:solidFill>
            <a:round/>
            <a:headEnd/>
            <a:tailEnd/>
          </a:ln>
        </p:spPr>
        <p:txBody>
          <a:bodyPr wrap="none" anchor="ctr">
            <a:prstTxWarp prst="textNoShape">
              <a:avLst/>
            </a:prstTxWarp>
          </a:bodyPr>
          <a:lstStyle/>
          <a:p>
            <a:endParaRPr lang="en-US" sz="1050"/>
          </a:p>
        </p:txBody>
      </p:sp>
      <p:sp>
        <p:nvSpPr>
          <p:cNvPr id="25605" name="Text Box 5"/>
          <p:cNvSpPr txBox="1">
            <a:spLocks noChangeArrowheads="1"/>
          </p:cNvSpPr>
          <p:nvPr/>
        </p:nvSpPr>
        <p:spPr bwMode="auto">
          <a:xfrm>
            <a:off x="4754166" y="2088357"/>
            <a:ext cx="571500" cy="553998"/>
          </a:xfrm>
          <a:prstGeom prst="rect">
            <a:avLst/>
          </a:prstGeom>
          <a:noFill/>
          <a:ln w="9525">
            <a:noFill/>
            <a:miter lim="800000"/>
            <a:headEnd/>
            <a:tailEnd/>
          </a:ln>
        </p:spPr>
        <p:txBody>
          <a:bodyPr>
            <a:prstTxWarp prst="textNoShape">
              <a:avLst/>
            </a:prstTxWarp>
            <a:spAutoFit/>
          </a:bodyPr>
          <a:lstStyle/>
          <a:p>
            <a:pPr>
              <a:spcBef>
                <a:spcPct val="50000"/>
              </a:spcBef>
            </a:pPr>
            <a:r>
              <a:rPr lang="en-US" sz="1500">
                <a:latin typeface="Arial" pitchFamily="-106" charset="0"/>
              </a:rPr>
              <a:t>6 mi</a:t>
            </a:r>
            <a:r>
              <a:rPr lang="en-US" sz="1050">
                <a:latin typeface="Arial" pitchFamily="-106" charset="0"/>
              </a:rPr>
              <a:t>.</a:t>
            </a:r>
          </a:p>
        </p:txBody>
      </p:sp>
      <p:sp>
        <p:nvSpPr>
          <p:cNvPr id="25606" name="Text Box 6"/>
          <p:cNvSpPr txBox="1">
            <a:spLocks noChangeArrowheads="1"/>
          </p:cNvSpPr>
          <p:nvPr/>
        </p:nvSpPr>
        <p:spPr bwMode="auto">
          <a:xfrm>
            <a:off x="6015298" y="1423555"/>
            <a:ext cx="1600200" cy="415498"/>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100" dirty="0">
                <a:latin typeface="Arial" pitchFamily="-106" charset="0"/>
              </a:rPr>
              <a:t>T2S, R3W</a:t>
            </a:r>
          </a:p>
        </p:txBody>
      </p:sp>
      <p:sp>
        <p:nvSpPr>
          <p:cNvPr id="25607" name="Oval 7"/>
          <p:cNvSpPr>
            <a:spLocks noChangeArrowheads="1"/>
          </p:cNvSpPr>
          <p:nvPr/>
        </p:nvSpPr>
        <p:spPr bwMode="auto">
          <a:xfrm>
            <a:off x="2218026" y="3044398"/>
            <a:ext cx="514350" cy="514350"/>
          </a:xfrm>
          <a:prstGeom prst="ellipse">
            <a:avLst/>
          </a:prstGeom>
          <a:noFill/>
          <a:ln w="38100">
            <a:solidFill>
              <a:srgbClr val="CC0000"/>
            </a:solidFill>
            <a:round/>
            <a:headEnd/>
            <a:tailEnd/>
          </a:ln>
        </p:spPr>
        <p:txBody>
          <a:bodyPr wrap="none" anchor="ctr">
            <a:prstTxWarp prst="textNoShape">
              <a:avLst/>
            </a:prstTxWarp>
          </a:bodyPr>
          <a:lstStyle/>
          <a:p>
            <a:endParaRPr lang="en-US" sz="1050"/>
          </a:p>
        </p:txBody>
      </p:sp>
      <p:sp>
        <p:nvSpPr>
          <p:cNvPr id="25608" name="Text Box 9"/>
          <p:cNvSpPr txBox="1">
            <a:spLocks noChangeArrowheads="1"/>
          </p:cNvSpPr>
          <p:nvPr/>
        </p:nvSpPr>
        <p:spPr bwMode="auto">
          <a:xfrm>
            <a:off x="1885950" y="67866"/>
            <a:ext cx="5486400" cy="415498"/>
          </a:xfrm>
          <a:prstGeom prst="rect">
            <a:avLst/>
          </a:prstGeom>
          <a:noFill/>
          <a:ln w="9525">
            <a:noFill/>
            <a:miter lim="800000"/>
            <a:headEnd/>
            <a:tailEnd/>
          </a:ln>
        </p:spPr>
        <p:txBody>
          <a:bodyPr>
            <a:prstTxWarp prst="textNoShape">
              <a:avLst/>
            </a:prstTxWarp>
            <a:spAutoFit/>
          </a:bodyPr>
          <a:lstStyle/>
          <a:p>
            <a:pPr>
              <a:spcBef>
                <a:spcPct val="50000"/>
              </a:spcBef>
            </a:pPr>
            <a:r>
              <a:rPr lang="en-US" sz="2100" b="1" dirty="0">
                <a:latin typeface="Arial" pitchFamily="-106" charset="0"/>
              </a:rPr>
              <a:t>Map Projections &amp; Coordinate Systems</a:t>
            </a:r>
            <a:endParaRPr lang="en-US" sz="1050" dirty="0">
              <a:latin typeface="Arial" pitchFamily="-106" charset="0"/>
            </a:endParaRPr>
          </a:p>
        </p:txBody>
      </p:sp>
      <p:sp>
        <p:nvSpPr>
          <p:cNvPr id="25609" name="Text Box 10"/>
          <p:cNvSpPr txBox="1">
            <a:spLocks noChangeArrowheads="1"/>
          </p:cNvSpPr>
          <p:nvPr/>
        </p:nvSpPr>
        <p:spPr bwMode="auto">
          <a:xfrm>
            <a:off x="6515100" y="0"/>
            <a:ext cx="1485900" cy="230832"/>
          </a:xfrm>
          <a:prstGeom prst="rect">
            <a:avLst/>
          </a:prstGeom>
          <a:noFill/>
          <a:ln w="9525">
            <a:noFill/>
            <a:miter lim="800000"/>
            <a:headEnd/>
            <a:tailEnd/>
          </a:ln>
        </p:spPr>
        <p:txBody>
          <a:bodyPr>
            <a:prstTxWarp prst="textNoShape">
              <a:avLst/>
            </a:prstTxWarp>
            <a:spAutoFit/>
          </a:bodyPr>
          <a:lstStyle/>
          <a:p>
            <a:pPr>
              <a:spcBef>
                <a:spcPct val="50000"/>
              </a:spcBef>
            </a:pPr>
            <a:r>
              <a:rPr lang="en-US" sz="900" dirty="0">
                <a:latin typeface="Arial" pitchFamily="-106" charset="0"/>
              </a:rPr>
              <a:t>Rectangular: US PLSS</a:t>
            </a:r>
          </a:p>
        </p:txBody>
      </p:sp>
      <p:pic>
        <p:nvPicPr>
          <p:cNvPr id="25610" name="Picture 11" descr="J:\for375\lectures2000\images\us.jpg"/>
          <p:cNvPicPr>
            <a:picLocks noChangeAspect="1" noChangeArrowheads="1"/>
          </p:cNvPicPr>
          <p:nvPr/>
        </p:nvPicPr>
        <p:blipFill>
          <a:blip r:embed="rId4"/>
          <a:srcRect l="9677" r="69893" b="74397"/>
          <a:stretch>
            <a:fillRect/>
          </a:stretch>
        </p:blipFill>
        <p:spPr bwMode="auto">
          <a:xfrm>
            <a:off x="5962910" y="1839053"/>
            <a:ext cx="1652588" cy="2000250"/>
          </a:xfrm>
          <a:prstGeom prst="rect">
            <a:avLst/>
          </a:prstGeom>
          <a:noFill/>
          <a:ln w="9525">
            <a:noFill/>
            <a:miter lim="800000"/>
            <a:headEnd/>
            <a:tailEnd/>
          </a:ln>
          <a:effectLst>
            <a:innerShdw blurRad="114300">
              <a:prstClr val="black"/>
            </a:innerShdw>
          </a:effectLst>
        </p:spPr>
      </p:pic>
    </p:spTree>
    <p:extLst>
      <p:ext uri="{BB962C8B-B14F-4D97-AF65-F5344CB8AC3E}">
        <p14:creationId xmlns:p14="http://schemas.microsoft.com/office/powerpoint/2010/main" val="1510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Program Files\Paint Shop Pro 5\Images\section.jpg"/>
          <p:cNvPicPr>
            <a:picLocks noChangeAspect="1" noChangeArrowheads="1"/>
          </p:cNvPicPr>
          <p:nvPr/>
        </p:nvPicPr>
        <p:blipFill>
          <a:blip r:embed="rId3"/>
          <a:srcRect/>
          <a:stretch>
            <a:fillRect/>
          </a:stretch>
        </p:blipFill>
        <p:spPr bwMode="auto">
          <a:xfrm>
            <a:off x="1144040" y="1062688"/>
            <a:ext cx="3802034" cy="3161668"/>
          </a:xfrm>
          <a:prstGeom prst="rect">
            <a:avLst/>
          </a:prstGeom>
          <a:noFill/>
          <a:ln w="9525">
            <a:noFill/>
            <a:miter lim="800000"/>
            <a:headEnd/>
            <a:tailEnd/>
          </a:ln>
          <a:effectLst>
            <a:innerShdw blurRad="114300">
              <a:prstClr val="black"/>
            </a:innerShdw>
          </a:effectLst>
        </p:spPr>
      </p:pic>
      <p:sp>
        <p:nvSpPr>
          <p:cNvPr id="26627" name="Text Box 3"/>
          <p:cNvSpPr txBox="1">
            <a:spLocks noChangeArrowheads="1"/>
          </p:cNvSpPr>
          <p:nvPr/>
        </p:nvSpPr>
        <p:spPr bwMode="auto">
          <a:xfrm>
            <a:off x="1714500" y="571500"/>
            <a:ext cx="6000750" cy="415498"/>
          </a:xfrm>
          <a:prstGeom prst="rect">
            <a:avLst/>
          </a:prstGeom>
          <a:noFill/>
          <a:ln w="9525">
            <a:noFill/>
            <a:miter lim="800000"/>
            <a:headEnd/>
            <a:tailEnd/>
          </a:ln>
        </p:spPr>
        <p:txBody>
          <a:bodyPr>
            <a:prstTxWarp prst="textNoShape">
              <a:avLst/>
            </a:prstTxWarp>
            <a:spAutoFit/>
          </a:bodyPr>
          <a:lstStyle/>
          <a:p>
            <a:pPr>
              <a:spcBef>
                <a:spcPct val="50000"/>
              </a:spcBef>
            </a:pPr>
            <a:r>
              <a:rPr lang="en-US" sz="1050" dirty="0">
                <a:latin typeface="Arial" pitchFamily="-106" charset="0"/>
              </a:rPr>
              <a:t>The sections are numbered from 1 to 36, beginning in the northeast corner. Each 1-mile square section contains “nominally” 640 acres.</a:t>
            </a:r>
          </a:p>
        </p:txBody>
      </p:sp>
      <p:sp>
        <p:nvSpPr>
          <p:cNvPr id="26628" name="Oval 4"/>
          <p:cNvSpPr>
            <a:spLocks noChangeArrowheads="1"/>
          </p:cNvSpPr>
          <p:nvPr/>
        </p:nvSpPr>
        <p:spPr bwMode="auto">
          <a:xfrm>
            <a:off x="3699164" y="2286000"/>
            <a:ext cx="514350" cy="514350"/>
          </a:xfrm>
          <a:prstGeom prst="ellipse">
            <a:avLst/>
          </a:prstGeom>
          <a:noFill/>
          <a:ln w="38100">
            <a:solidFill>
              <a:srgbClr val="CC0000"/>
            </a:solidFill>
            <a:round/>
            <a:headEnd/>
            <a:tailEnd/>
          </a:ln>
        </p:spPr>
        <p:txBody>
          <a:bodyPr wrap="none" anchor="ctr">
            <a:prstTxWarp prst="textNoShape">
              <a:avLst/>
            </a:prstTxWarp>
          </a:bodyPr>
          <a:lstStyle/>
          <a:p>
            <a:endParaRPr lang="en-US" sz="1050"/>
          </a:p>
        </p:txBody>
      </p:sp>
      <p:sp>
        <p:nvSpPr>
          <p:cNvPr id="18437" name="Text Box 5"/>
          <p:cNvSpPr txBox="1">
            <a:spLocks noChangeArrowheads="1"/>
          </p:cNvSpPr>
          <p:nvPr/>
        </p:nvSpPr>
        <p:spPr bwMode="auto">
          <a:xfrm>
            <a:off x="5577190" y="1379912"/>
            <a:ext cx="2228850" cy="738664"/>
          </a:xfrm>
          <a:prstGeom prst="rect">
            <a:avLst/>
          </a:prstGeom>
          <a:noFill/>
          <a:ln w="9525">
            <a:noFill/>
            <a:miter lim="800000"/>
            <a:headEnd/>
            <a:tailEnd/>
          </a:ln>
        </p:spPr>
        <p:txBody>
          <a:bodyPr>
            <a:prstTxWarp prst="textNoShape">
              <a:avLst/>
            </a:prstTxWarp>
            <a:spAutoFit/>
          </a:bodyPr>
          <a:lstStyle/>
          <a:p>
            <a:pPr>
              <a:spcBef>
                <a:spcPct val="50000"/>
              </a:spcBef>
            </a:pPr>
            <a:r>
              <a:rPr lang="en-US" sz="2100" dirty="0">
                <a:latin typeface="Arial" pitchFamily="-106" charset="0"/>
              </a:rPr>
              <a:t>Section 14, T2S, R3W</a:t>
            </a:r>
          </a:p>
        </p:txBody>
      </p:sp>
      <p:sp>
        <p:nvSpPr>
          <p:cNvPr id="26630" name="Text Box 7"/>
          <p:cNvSpPr txBox="1">
            <a:spLocks noChangeArrowheads="1"/>
          </p:cNvSpPr>
          <p:nvPr/>
        </p:nvSpPr>
        <p:spPr bwMode="auto">
          <a:xfrm>
            <a:off x="1885950" y="67866"/>
            <a:ext cx="5486400" cy="415498"/>
          </a:xfrm>
          <a:prstGeom prst="rect">
            <a:avLst/>
          </a:prstGeom>
          <a:noFill/>
          <a:ln w="9525">
            <a:noFill/>
            <a:miter lim="800000"/>
            <a:headEnd/>
            <a:tailEnd/>
          </a:ln>
        </p:spPr>
        <p:txBody>
          <a:bodyPr>
            <a:prstTxWarp prst="textNoShape">
              <a:avLst/>
            </a:prstTxWarp>
            <a:spAutoFit/>
          </a:bodyPr>
          <a:lstStyle/>
          <a:p>
            <a:pPr>
              <a:spcBef>
                <a:spcPct val="50000"/>
              </a:spcBef>
            </a:pPr>
            <a:r>
              <a:rPr lang="en-US" sz="2100" b="1" dirty="0">
                <a:latin typeface="Arial" pitchFamily="-106" charset="0"/>
              </a:rPr>
              <a:t>Map Projections &amp; Coordinate Systems</a:t>
            </a:r>
            <a:endParaRPr lang="en-US" sz="1050" dirty="0">
              <a:latin typeface="Arial" pitchFamily="-106" charset="0"/>
            </a:endParaRPr>
          </a:p>
        </p:txBody>
      </p:sp>
      <p:sp>
        <p:nvSpPr>
          <p:cNvPr id="26631" name="Text Box 8"/>
          <p:cNvSpPr txBox="1">
            <a:spLocks noChangeArrowheads="1"/>
          </p:cNvSpPr>
          <p:nvPr/>
        </p:nvSpPr>
        <p:spPr bwMode="auto">
          <a:xfrm>
            <a:off x="6515100" y="0"/>
            <a:ext cx="1485900" cy="230832"/>
          </a:xfrm>
          <a:prstGeom prst="rect">
            <a:avLst/>
          </a:prstGeom>
          <a:noFill/>
          <a:ln w="9525">
            <a:noFill/>
            <a:miter lim="800000"/>
            <a:headEnd/>
            <a:tailEnd/>
          </a:ln>
        </p:spPr>
        <p:txBody>
          <a:bodyPr>
            <a:prstTxWarp prst="textNoShape">
              <a:avLst/>
            </a:prstTxWarp>
            <a:spAutoFit/>
          </a:bodyPr>
          <a:lstStyle/>
          <a:p>
            <a:pPr>
              <a:spcBef>
                <a:spcPct val="50000"/>
              </a:spcBef>
            </a:pPr>
            <a:r>
              <a:rPr lang="en-US" sz="900">
                <a:solidFill>
                  <a:srgbClr val="FFFF00"/>
                </a:solidFill>
                <a:latin typeface="Arial" pitchFamily="-106" charset="0"/>
              </a:rPr>
              <a:t>Rectangular: US PLSS</a:t>
            </a:r>
          </a:p>
        </p:txBody>
      </p:sp>
    </p:spTree>
    <p:extLst>
      <p:ext uri="{BB962C8B-B14F-4D97-AF65-F5344CB8AC3E}">
        <p14:creationId xmlns:p14="http://schemas.microsoft.com/office/powerpoint/2010/main" val="411836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1786197" y="716973"/>
            <a:ext cx="6115050" cy="415498"/>
          </a:xfrm>
          <a:prstGeom prst="rect">
            <a:avLst/>
          </a:prstGeom>
          <a:noFill/>
          <a:ln w="9525">
            <a:noFill/>
            <a:miter lim="800000"/>
            <a:headEnd/>
            <a:tailEnd/>
          </a:ln>
        </p:spPr>
        <p:txBody>
          <a:bodyPr>
            <a:prstTxWarp prst="textNoShape">
              <a:avLst/>
            </a:prstTxWarp>
            <a:spAutoFit/>
          </a:bodyPr>
          <a:lstStyle/>
          <a:p>
            <a:pPr>
              <a:spcBef>
                <a:spcPct val="50000"/>
              </a:spcBef>
            </a:pPr>
            <a:r>
              <a:rPr lang="en-US" sz="1050" dirty="0">
                <a:latin typeface="Arial" pitchFamily="-106" charset="0"/>
              </a:rPr>
              <a:t>Areas smaller than a section are broken down into quarters of sections or sometimes halves of sections. These tracts may then be further broken into quarters or halves.</a:t>
            </a:r>
          </a:p>
        </p:txBody>
      </p:sp>
      <p:pic>
        <p:nvPicPr>
          <p:cNvPr id="27651" name="Picture 3" descr="C:\Program Files\Paint Shop Pro 5\Images\sec14.jpg"/>
          <p:cNvPicPr>
            <a:picLocks noChangeAspect="1" noChangeArrowheads="1"/>
          </p:cNvPicPr>
          <p:nvPr/>
        </p:nvPicPr>
        <p:blipFill>
          <a:blip r:embed="rId3"/>
          <a:srcRect/>
          <a:stretch>
            <a:fillRect/>
          </a:stretch>
        </p:blipFill>
        <p:spPr bwMode="auto">
          <a:xfrm>
            <a:off x="1219373" y="1350818"/>
            <a:ext cx="3714750" cy="2915841"/>
          </a:xfrm>
          <a:prstGeom prst="rect">
            <a:avLst/>
          </a:prstGeom>
          <a:noFill/>
          <a:ln w="9525">
            <a:noFill/>
            <a:miter lim="800000"/>
            <a:headEnd/>
            <a:tailEnd/>
          </a:ln>
          <a:effectLst>
            <a:innerShdw blurRad="114300">
              <a:prstClr val="black"/>
            </a:innerShdw>
          </a:effectLst>
        </p:spPr>
      </p:pic>
      <p:sp>
        <p:nvSpPr>
          <p:cNvPr id="27652" name="Oval 4"/>
          <p:cNvSpPr>
            <a:spLocks noChangeArrowheads="1"/>
          </p:cNvSpPr>
          <p:nvPr/>
        </p:nvSpPr>
        <p:spPr bwMode="auto">
          <a:xfrm>
            <a:off x="1865168" y="2286000"/>
            <a:ext cx="800100" cy="742950"/>
          </a:xfrm>
          <a:prstGeom prst="ellipse">
            <a:avLst/>
          </a:prstGeom>
          <a:noFill/>
          <a:ln w="38100">
            <a:solidFill>
              <a:srgbClr val="CC0000"/>
            </a:solidFill>
            <a:round/>
            <a:headEnd/>
            <a:tailEnd/>
          </a:ln>
        </p:spPr>
        <p:txBody>
          <a:bodyPr wrap="none" anchor="ctr">
            <a:prstTxWarp prst="textNoShape">
              <a:avLst/>
            </a:prstTxWarp>
          </a:bodyPr>
          <a:lstStyle/>
          <a:p>
            <a:endParaRPr lang="en-US" sz="1050"/>
          </a:p>
        </p:txBody>
      </p:sp>
      <p:sp>
        <p:nvSpPr>
          <p:cNvPr id="27653" name="Text Box 5"/>
          <p:cNvSpPr txBox="1">
            <a:spLocks noChangeArrowheads="1"/>
          </p:cNvSpPr>
          <p:nvPr/>
        </p:nvSpPr>
        <p:spPr bwMode="auto">
          <a:xfrm>
            <a:off x="5229225" y="1746909"/>
            <a:ext cx="2571750" cy="1061829"/>
          </a:xfrm>
          <a:prstGeom prst="rect">
            <a:avLst/>
          </a:prstGeom>
          <a:noFill/>
          <a:ln w="9525">
            <a:noFill/>
            <a:miter lim="800000"/>
            <a:headEnd/>
            <a:tailEnd/>
          </a:ln>
        </p:spPr>
        <p:txBody>
          <a:bodyPr>
            <a:prstTxWarp prst="textNoShape">
              <a:avLst/>
            </a:prstTxWarp>
            <a:spAutoFit/>
          </a:bodyPr>
          <a:lstStyle/>
          <a:p>
            <a:pPr>
              <a:spcBef>
                <a:spcPct val="50000"/>
              </a:spcBef>
            </a:pPr>
            <a:r>
              <a:rPr lang="en-US" sz="2100" dirty="0">
                <a:latin typeface="Arial" pitchFamily="-106" charset="0"/>
              </a:rPr>
              <a:t>SE 1/4, NW 1/4, Section 14, T2S, R3W</a:t>
            </a:r>
          </a:p>
        </p:txBody>
      </p:sp>
      <p:sp>
        <p:nvSpPr>
          <p:cNvPr id="27654" name="Text Box 7"/>
          <p:cNvSpPr txBox="1">
            <a:spLocks noChangeArrowheads="1"/>
          </p:cNvSpPr>
          <p:nvPr/>
        </p:nvSpPr>
        <p:spPr bwMode="auto">
          <a:xfrm>
            <a:off x="1786197" y="230832"/>
            <a:ext cx="5486400" cy="415498"/>
          </a:xfrm>
          <a:prstGeom prst="rect">
            <a:avLst/>
          </a:prstGeom>
          <a:noFill/>
          <a:ln w="9525">
            <a:noFill/>
            <a:miter lim="800000"/>
            <a:headEnd/>
            <a:tailEnd/>
          </a:ln>
        </p:spPr>
        <p:txBody>
          <a:bodyPr>
            <a:prstTxWarp prst="textNoShape">
              <a:avLst/>
            </a:prstTxWarp>
            <a:spAutoFit/>
          </a:bodyPr>
          <a:lstStyle/>
          <a:p>
            <a:pPr>
              <a:spcBef>
                <a:spcPct val="50000"/>
              </a:spcBef>
            </a:pPr>
            <a:r>
              <a:rPr lang="en-US" sz="2100" b="1" dirty="0">
                <a:latin typeface="Arial" pitchFamily="-106" charset="0"/>
              </a:rPr>
              <a:t>Map Projections &amp; Coordinate Systems</a:t>
            </a:r>
            <a:endParaRPr lang="en-US" sz="1050" dirty="0">
              <a:latin typeface="Arial" pitchFamily="-106" charset="0"/>
            </a:endParaRPr>
          </a:p>
        </p:txBody>
      </p:sp>
      <p:sp>
        <p:nvSpPr>
          <p:cNvPr id="27655" name="Text Box 8"/>
          <p:cNvSpPr txBox="1">
            <a:spLocks noChangeArrowheads="1"/>
          </p:cNvSpPr>
          <p:nvPr/>
        </p:nvSpPr>
        <p:spPr bwMode="auto">
          <a:xfrm>
            <a:off x="6515100" y="0"/>
            <a:ext cx="1485900" cy="230832"/>
          </a:xfrm>
          <a:prstGeom prst="rect">
            <a:avLst/>
          </a:prstGeom>
          <a:noFill/>
          <a:ln w="9525">
            <a:noFill/>
            <a:miter lim="800000"/>
            <a:headEnd/>
            <a:tailEnd/>
          </a:ln>
        </p:spPr>
        <p:txBody>
          <a:bodyPr>
            <a:prstTxWarp prst="textNoShape">
              <a:avLst/>
            </a:prstTxWarp>
            <a:spAutoFit/>
          </a:bodyPr>
          <a:lstStyle/>
          <a:p>
            <a:pPr>
              <a:spcBef>
                <a:spcPct val="50000"/>
              </a:spcBef>
            </a:pPr>
            <a:r>
              <a:rPr lang="en-US" sz="900" dirty="0">
                <a:latin typeface="Arial" pitchFamily="-106" charset="0"/>
              </a:rPr>
              <a:t>Rectangular: US PLSS</a:t>
            </a:r>
          </a:p>
        </p:txBody>
      </p:sp>
    </p:spTree>
    <p:extLst>
      <p:ext uri="{BB962C8B-B14F-4D97-AF65-F5344CB8AC3E}">
        <p14:creationId xmlns:p14="http://schemas.microsoft.com/office/powerpoint/2010/main" val="489440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D:\teaching\for375\lectures2000\images\TOPO1.jpg"/>
          <p:cNvPicPr>
            <a:picLocks noChangeAspect="1" noChangeArrowheads="1"/>
          </p:cNvPicPr>
          <p:nvPr/>
        </p:nvPicPr>
        <p:blipFill>
          <a:blip r:embed="rId3"/>
          <a:srcRect l="5000" b="41612"/>
          <a:stretch>
            <a:fillRect/>
          </a:stretch>
        </p:blipFill>
        <p:spPr bwMode="auto">
          <a:xfrm>
            <a:off x="633844" y="218208"/>
            <a:ext cx="7807851" cy="3555769"/>
          </a:xfrm>
          <a:prstGeom prst="rect">
            <a:avLst/>
          </a:prstGeom>
          <a:noFill/>
          <a:ln w="9525">
            <a:noFill/>
            <a:miter lim="800000"/>
            <a:headEnd/>
            <a:tailEnd/>
          </a:ln>
          <a:effectLst>
            <a:innerShdw blurRad="114300">
              <a:prstClr val="black"/>
            </a:innerShdw>
          </a:effectLst>
        </p:spPr>
      </p:pic>
      <p:sp>
        <p:nvSpPr>
          <p:cNvPr id="2" name="TextBox 1"/>
          <p:cNvSpPr txBox="1"/>
          <p:nvPr/>
        </p:nvSpPr>
        <p:spPr>
          <a:xfrm>
            <a:off x="1428750" y="3943350"/>
            <a:ext cx="6917228" cy="415498"/>
          </a:xfrm>
          <a:prstGeom prst="rect">
            <a:avLst/>
          </a:prstGeom>
          <a:noFill/>
        </p:spPr>
        <p:txBody>
          <a:bodyPr wrap="square" rtlCol="0">
            <a:spAutoFit/>
          </a:bodyPr>
          <a:lstStyle/>
          <a:p>
            <a:r>
              <a:rPr lang="en-US" sz="1050" dirty="0">
                <a:latin typeface="Arial"/>
                <a:cs typeface="Arial"/>
              </a:rPr>
              <a:t>Red lines on our 7.5’ topo maps represent section lines. Red cross at the corners indicates there is a section corner monument in the ground (if topo map is up-to-date)</a:t>
            </a:r>
          </a:p>
        </p:txBody>
      </p:sp>
    </p:spTree>
    <p:extLst>
      <p:ext uri="{BB962C8B-B14F-4D97-AF65-F5344CB8AC3E}">
        <p14:creationId xmlns:p14="http://schemas.microsoft.com/office/powerpoint/2010/main" val="2835898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1429789" y="911282"/>
            <a:ext cx="6343650" cy="2296783"/>
          </a:xfrm>
          <a:prstGeom prst="rect">
            <a:avLst/>
          </a:prstGeom>
          <a:noFill/>
          <a:ln w="9525">
            <a:noFill/>
            <a:miter lim="800000"/>
            <a:headEnd/>
            <a:tailEnd/>
          </a:ln>
        </p:spPr>
        <p:txBody>
          <a:bodyPr>
            <a:prstTxWarp prst="textNoShape">
              <a:avLst/>
            </a:prstTxWarp>
            <a:spAutoFit/>
          </a:bodyPr>
          <a:lstStyle/>
          <a:p>
            <a:pPr>
              <a:spcBef>
                <a:spcPct val="50000"/>
              </a:spcBef>
            </a:pPr>
            <a:r>
              <a:rPr lang="en-US" sz="1050" b="1" dirty="0">
                <a:latin typeface="Arial" pitchFamily="-106" charset="0"/>
              </a:rPr>
              <a:t>What you should know:</a:t>
            </a:r>
          </a:p>
          <a:p>
            <a:pPr marL="628650" lvl="1" indent="-285750">
              <a:spcBef>
                <a:spcPct val="50000"/>
              </a:spcBef>
              <a:buFont typeface="Arial" panose="020B0604020202020204" pitchFamily="34" charset="0"/>
              <a:buChar char="•"/>
            </a:pPr>
            <a:r>
              <a:rPr lang="en-US" sz="1050" dirty="0">
                <a:latin typeface="Arial" pitchFamily="-106" charset="0"/>
              </a:rPr>
              <a:t>ellipsoids fit to the earth geoid are used to create a model of the earth</a:t>
            </a:r>
          </a:p>
          <a:p>
            <a:pPr marL="628650" lvl="1" indent="-285750">
              <a:spcBef>
                <a:spcPct val="50000"/>
              </a:spcBef>
              <a:buFont typeface="Arial" panose="020B0604020202020204" pitchFamily="34" charset="0"/>
              <a:buChar char="•"/>
            </a:pPr>
            <a:r>
              <a:rPr lang="en-US" sz="1050" dirty="0">
                <a:latin typeface="Arial" pitchFamily="-106" charset="0"/>
              </a:rPr>
              <a:t>map projections are used to mathematically project the ellipsoid onto a planar surface or flat map</a:t>
            </a:r>
          </a:p>
          <a:p>
            <a:pPr marL="628650" lvl="1" indent="-285750">
              <a:spcBef>
                <a:spcPct val="50000"/>
              </a:spcBef>
              <a:buFont typeface="Arial" panose="020B0604020202020204" pitchFamily="34" charset="0"/>
              <a:buChar char="•"/>
            </a:pPr>
            <a:r>
              <a:rPr lang="en-US" sz="1050" dirty="0">
                <a:latin typeface="Arial" pitchFamily="-106" charset="0"/>
              </a:rPr>
              <a:t>we use reference </a:t>
            </a:r>
            <a:r>
              <a:rPr lang="en-US" sz="1050" dirty="0" err="1">
                <a:latin typeface="Arial" pitchFamily="-106" charset="0"/>
              </a:rPr>
              <a:t>datums</a:t>
            </a:r>
            <a:r>
              <a:rPr lang="en-US" sz="1050" dirty="0">
                <a:latin typeface="Arial" pitchFamily="-106" charset="0"/>
              </a:rPr>
              <a:t> and ground control networks with monuments to connect real world locations to these map projections and ellipsoids</a:t>
            </a:r>
          </a:p>
          <a:p>
            <a:pPr marL="628650" lvl="1" indent="-285750">
              <a:spcBef>
                <a:spcPct val="50000"/>
              </a:spcBef>
              <a:buFont typeface="Arial" panose="020B0604020202020204" pitchFamily="34" charset="0"/>
              <a:buChar char="•"/>
            </a:pPr>
            <a:r>
              <a:rPr lang="en-US" sz="1050" dirty="0">
                <a:latin typeface="Arial" pitchFamily="-106" charset="0"/>
              </a:rPr>
              <a:t>what projections and coordinate systems (4) exist on our 7.5 minute topographic maps </a:t>
            </a:r>
          </a:p>
          <a:p>
            <a:pPr marL="628650" lvl="1" indent="-285750">
              <a:spcBef>
                <a:spcPct val="50000"/>
              </a:spcBef>
              <a:buFont typeface="Arial" panose="020B0604020202020204" pitchFamily="34" charset="0"/>
              <a:buChar char="•"/>
            </a:pPr>
            <a:r>
              <a:rPr lang="en-US" sz="1050" dirty="0">
                <a:latin typeface="Arial" pitchFamily="-106" charset="0"/>
              </a:rPr>
              <a:t>use any of these map coordinate systems to determine a position on our Moscow Mt. topographic map</a:t>
            </a:r>
            <a:endParaRPr lang="en-US" sz="1500" dirty="0">
              <a:latin typeface="Arial" pitchFamily="-106" charset="0"/>
            </a:endParaRPr>
          </a:p>
          <a:p>
            <a:pPr>
              <a:spcBef>
                <a:spcPct val="50000"/>
              </a:spcBef>
            </a:pPr>
            <a:endParaRPr lang="en-US" sz="1500" dirty="0">
              <a:solidFill>
                <a:srgbClr val="FFFF00"/>
              </a:solidFill>
              <a:latin typeface="Arial" pitchFamily="-106" charset="0"/>
            </a:endParaRPr>
          </a:p>
        </p:txBody>
      </p:sp>
      <p:sp>
        <p:nvSpPr>
          <p:cNvPr id="29699" name="Text Box 3"/>
          <p:cNvSpPr txBox="1">
            <a:spLocks noChangeArrowheads="1"/>
          </p:cNvSpPr>
          <p:nvPr/>
        </p:nvSpPr>
        <p:spPr bwMode="auto">
          <a:xfrm>
            <a:off x="1943100" y="171450"/>
            <a:ext cx="5657850" cy="415498"/>
          </a:xfrm>
          <a:prstGeom prst="rect">
            <a:avLst/>
          </a:prstGeom>
          <a:noFill/>
          <a:ln w="9525">
            <a:noFill/>
            <a:miter lim="800000"/>
            <a:headEnd/>
            <a:tailEnd/>
          </a:ln>
        </p:spPr>
        <p:txBody>
          <a:bodyPr>
            <a:prstTxWarp prst="textNoShape">
              <a:avLst/>
            </a:prstTxWarp>
            <a:spAutoFit/>
          </a:bodyPr>
          <a:lstStyle/>
          <a:p>
            <a:pPr>
              <a:spcBef>
                <a:spcPct val="50000"/>
              </a:spcBef>
            </a:pPr>
            <a:r>
              <a:rPr lang="en-US" sz="2100" b="1" dirty="0">
                <a:latin typeface="Arial" pitchFamily="-106" charset="0"/>
              </a:rPr>
              <a:t>Map Projections &amp; Coordinate Systems</a:t>
            </a:r>
          </a:p>
        </p:txBody>
      </p:sp>
    </p:spTree>
    <p:extLst>
      <p:ext uri="{BB962C8B-B14F-4D97-AF65-F5344CB8AC3E}">
        <p14:creationId xmlns:p14="http://schemas.microsoft.com/office/powerpoint/2010/main" val="2819714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descr="https://upload.wikimedia.org/wikipedia/commons/thumb/6/68/Geoid_height_red_blue_averagebw.png/1280px-Geoid_height_red_blue_averageb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704" y="140678"/>
            <a:ext cx="6741335" cy="411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263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J:\for375\lectures2000\images\geodet.jpg"/>
          <p:cNvPicPr>
            <a:picLocks noChangeAspect="1" noChangeArrowheads="1"/>
          </p:cNvPicPr>
          <p:nvPr/>
        </p:nvPicPr>
        <p:blipFill rotWithShape="1">
          <a:blip r:embed="rId3"/>
          <a:srcRect b="2185"/>
          <a:stretch/>
        </p:blipFill>
        <p:spPr bwMode="auto">
          <a:xfrm>
            <a:off x="5048251" y="290945"/>
            <a:ext cx="3617768" cy="3498273"/>
          </a:xfrm>
          <a:prstGeom prst="rect">
            <a:avLst/>
          </a:prstGeom>
          <a:noFill/>
          <a:ln w="9525">
            <a:noFill/>
            <a:miter lim="800000"/>
            <a:headEnd/>
            <a:tailEnd/>
          </a:ln>
        </p:spPr>
      </p:pic>
      <p:sp>
        <p:nvSpPr>
          <p:cNvPr id="4" name="Text Placeholder 3"/>
          <p:cNvSpPr txBox="1">
            <a:spLocks/>
          </p:cNvSpPr>
          <p:nvPr/>
        </p:nvSpPr>
        <p:spPr>
          <a:xfrm>
            <a:off x="346518" y="999676"/>
            <a:ext cx="4402931" cy="2288381"/>
          </a:xfrm>
          <a:prstGeom prst="rect">
            <a:avLst/>
          </a:prstGeom>
        </p:spPr>
        <p:txBody>
          <a:bodyPr/>
          <a:lstStyle>
            <a:lvl1pPr marL="0" indent="0" algn="l" defTabSz="342900" rtl="0" eaLnBrk="1" latinLnBrk="0" hangingPunct="1">
              <a:lnSpc>
                <a:spcPts val="2160"/>
              </a:lnSpc>
              <a:spcBef>
                <a:spcPts val="0"/>
              </a:spcBef>
              <a:spcAft>
                <a:spcPts val="900"/>
              </a:spcAft>
              <a:buClr>
                <a:srgbClr val="A27E55"/>
              </a:buClr>
              <a:buFont typeface="Wingdings" charset="2"/>
              <a:buNone/>
              <a:defRPr sz="1800" kern="1200">
                <a:solidFill>
                  <a:srgbClr val="6E6E6E"/>
                </a:solidFill>
                <a:latin typeface="Helvetica"/>
                <a:ea typeface="+mn-ea"/>
                <a:cs typeface="Helvetica"/>
              </a:defRPr>
            </a:lvl1pPr>
            <a:lvl2pPr marL="377190" indent="-171450" algn="l" defTabSz="342900" rtl="0" eaLnBrk="1" latinLnBrk="0" hangingPunct="1">
              <a:lnSpc>
                <a:spcPts val="1710"/>
              </a:lnSpc>
              <a:spcBef>
                <a:spcPts val="0"/>
              </a:spcBef>
              <a:spcAft>
                <a:spcPts val="900"/>
              </a:spcAft>
              <a:buClr>
                <a:srgbClr val="A27E55"/>
              </a:buClr>
              <a:buFont typeface="Wingdings" charset="2"/>
              <a:buChar char="§"/>
              <a:defRPr sz="1500" kern="1200">
                <a:solidFill>
                  <a:srgbClr val="6E6E6E"/>
                </a:solidFill>
                <a:latin typeface="Helvetica"/>
                <a:ea typeface="+mn-ea"/>
                <a:cs typeface="Helvetica"/>
              </a:defRPr>
            </a:lvl2pPr>
            <a:lvl3pPr marL="514350" indent="-123444" algn="l" defTabSz="342900" rtl="0" eaLnBrk="1" latinLnBrk="0" hangingPunct="1">
              <a:lnSpc>
                <a:spcPts val="1560"/>
              </a:lnSpc>
              <a:spcBef>
                <a:spcPts val="0"/>
              </a:spcBef>
              <a:spcAft>
                <a:spcPts val="450"/>
              </a:spcAft>
              <a:buClr>
                <a:srgbClr val="A27E55"/>
              </a:buClr>
              <a:buFont typeface="Wingdings" charset="2"/>
              <a:buChar char="§"/>
              <a:defRPr sz="1400" kern="1200" baseline="0">
                <a:solidFill>
                  <a:srgbClr val="6E6E6E"/>
                </a:solidFill>
                <a:latin typeface="Helvetica"/>
                <a:ea typeface="+mn-ea"/>
                <a:cs typeface="Helvetica"/>
              </a:defRPr>
            </a:lvl3pPr>
            <a:lvl4pPr marL="692658" indent="-144018" algn="l" defTabSz="342900" rtl="0" eaLnBrk="1" latinLnBrk="0" hangingPunct="1">
              <a:lnSpc>
                <a:spcPts val="1485"/>
              </a:lnSpc>
              <a:spcBef>
                <a:spcPts val="0"/>
              </a:spcBef>
              <a:spcAft>
                <a:spcPts val="450"/>
              </a:spcAft>
              <a:buClr>
                <a:srgbClr val="A27E55"/>
              </a:buClr>
              <a:buFont typeface="Wingdings" charset="2"/>
              <a:buChar char="§"/>
              <a:defRPr sz="1200" kern="1200" baseline="0">
                <a:solidFill>
                  <a:srgbClr val="6E6E6E"/>
                </a:solidFill>
                <a:latin typeface="Helvetica"/>
                <a:ea typeface="+mn-ea"/>
                <a:cs typeface="Helvetica"/>
              </a:defRPr>
            </a:lvl4pPr>
            <a:lvl5pPr marL="898398" indent="-116586" algn="l" defTabSz="342900" rtl="0" eaLnBrk="1" latinLnBrk="0" hangingPunct="1">
              <a:lnSpc>
                <a:spcPts val="1260"/>
              </a:lnSpc>
              <a:spcBef>
                <a:spcPts val="0"/>
              </a:spcBef>
              <a:spcAft>
                <a:spcPts val="0"/>
              </a:spcAft>
              <a:buClr>
                <a:srgbClr val="A27E55"/>
              </a:buClr>
              <a:buFont typeface="Wingdings" charset="2"/>
              <a:buChar char="§"/>
              <a:defRPr sz="1100" kern="1200">
                <a:solidFill>
                  <a:srgbClr val="6E6E6E"/>
                </a:solidFill>
                <a:latin typeface="Helvetica"/>
                <a:ea typeface="+mn-ea"/>
                <a:cs typeface="Helvetica"/>
              </a:defRPr>
            </a:lvl5pPr>
            <a:lvl6pPr marL="1714500" indent="0" algn="l" defTabSz="342900" rtl="0" eaLnBrk="1" latinLnBrk="0" hangingPunct="1">
              <a:spcBef>
                <a:spcPct val="20000"/>
              </a:spcBef>
              <a:buFont typeface="Arial"/>
              <a:buNone/>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lvl="1">
              <a:spcBef>
                <a:spcPct val="50000"/>
              </a:spcBef>
            </a:pPr>
            <a:r>
              <a:rPr lang="en-US" sz="1400" dirty="0">
                <a:latin typeface="Arial" pitchFamily="-106" charset="0"/>
              </a:rPr>
              <a:t>Lines of constant longitude are called meridians</a:t>
            </a:r>
          </a:p>
          <a:p>
            <a:pPr lvl="1">
              <a:spcBef>
                <a:spcPct val="50000"/>
              </a:spcBef>
            </a:pPr>
            <a:r>
              <a:rPr lang="en-US" sz="1400" dirty="0">
                <a:latin typeface="Arial" pitchFamily="-106" charset="0"/>
              </a:rPr>
              <a:t>Lines of constant latitude are called parallels</a:t>
            </a:r>
          </a:p>
          <a:p>
            <a:pPr lvl="1">
              <a:spcBef>
                <a:spcPct val="50000"/>
              </a:spcBef>
            </a:pPr>
            <a:r>
              <a:rPr lang="en-US" sz="1400" dirty="0">
                <a:latin typeface="Arial" pitchFamily="-106" charset="0"/>
              </a:rPr>
              <a:t>Locations can be defined based on a spherical coordinate in angular units of longitude and latitude</a:t>
            </a:r>
          </a:p>
        </p:txBody>
      </p:sp>
    </p:spTree>
    <p:extLst>
      <p:ext uri="{BB962C8B-B14F-4D97-AF65-F5344CB8AC3E}">
        <p14:creationId xmlns:p14="http://schemas.microsoft.com/office/powerpoint/2010/main" val="2329342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latin typeface="Arial" pitchFamily="-106" charset="0"/>
              </a:rPr>
              <a:t>Map Projections &amp; Coordinate Systems</a:t>
            </a:r>
            <a:br>
              <a:rPr lang="en-US" sz="2800" dirty="0">
                <a:latin typeface="Arial" pitchFamily="-106" charset="0"/>
              </a:rPr>
            </a:br>
            <a:endParaRPr lang="en-US" sz="2800" dirty="0"/>
          </a:p>
        </p:txBody>
      </p:sp>
      <p:sp>
        <p:nvSpPr>
          <p:cNvPr id="3" name="Text Placeholder 2"/>
          <p:cNvSpPr>
            <a:spLocks noGrp="1"/>
          </p:cNvSpPr>
          <p:nvPr>
            <p:ph type="body" sz="quarter" idx="10"/>
          </p:nvPr>
        </p:nvSpPr>
        <p:spPr>
          <a:xfrm>
            <a:off x="541867" y="1558943"/>
            <a:ext cx="2975057" cy="2288381"/>
          </a:xfrm>
        </p:spPr>
        <p:txBody>
          <a:bodyPr/>
          <a:lstStyle/>
          <a:p>
            <a:pPr marL="205740" lvl="1" indent="0">
              <a:spcBef>
                <a:spcPct val="50000"/>
              </a:spcBef>
              <a:buNone/>
            </a:pPr>
            <a:r>
              <a:rPr lang="en-US" sz="1800" dirty="0">
                <a:latin typeface="Arial" pitchFamily="-106" charset="0"/>
              </a:rPr>
              <a:t>Difficult to use a spherical coordinate system such as a geodetic coordinate system (longitude, latitude) with angular measurements – not intuitive for measuring distances and areas on the earth’s surface.</a:t>
            </a:r>
          </a:p>
          <a:p>
            <a:endParaRPr lang="en-US" dirty="0"/>
          </a:p>
        </p:txBody>
      </p:sp>
      <p:pic>
        <p:nvPicPr>
          <p:cNvPr id="4" name="Picture 8" descr="https://upload.wikimedia.org/wikipedia/commons/5/56/Geoids_s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516" y="1291964"/>
            <a:ext cx="4240355" cy="2616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591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218075" y="157006"/>
            <a:ext cx="8820417" cy="1277273"/>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b="1" dirty="0">
                <a:solidFill>
                  <a:srgbClr val="6E6E6E"/>
                </a:solidFill>
                <a:latin typeface="Arial" pitchFamily="-106" charset="0"/>
                <a:cs typeface="Helvetica"/>
              </a:rPr>
              <a:t>Map Projections: </a:t>
            </a:r>
            <a:r>
              <a:rPr lang="en-US" dirty="0">
                <a:solidFill>
                  <a:srgbClr val="6E6E6E"/>
                </a:solidFill>
                <a:latin typeface="Arial" pitchFamily="-106" charset="0"/>
                <a:cs typeface="Helvetica"/>
              </a:rPr>
              <a:t>to convert geodetic positions of a portion of the earth’s surface to plane rectangular coordinates, points are projected mathematically from the ellipsoid to some imaginary developable surface - plane that can be rolled out flat</a:t>
            </a:r>
          </a:p>
          <a:p>
            <a:pPr>
              <a:spcBef>
                <a:spcPct val="50000"/>
              </a:spcBef>
            </a:pPr>
            <a:r>
              <a:rPr lang="en-US" b="1" dirty="0">
                <a:solidFill>
                  <a:srgbClr val="6E6E6E"/>
                </a:solidFill>
                <a:latin typeface="Arial" pitchFamily="-106" charset="0"/>
                <a:cs typeface="Helvetica"/>
              </a:rPr>
              <a:t>Map Coordinate Systems: </a:t>
            </a:r>
            <a:r>
              <a:rPr lang="en-US" dirty="0">
                <a:solidFill>
                  <a:srgbClr val="6E6E6E"/>
                </a:solidFill>
                <a:latin typeface="Arial" pitchFamily="-106" charset="0"/>
                <a:cs typeface="Helvetica"/>
              </a:rPr>
              <a:t>quantitative coordinate systems - based on mathematical projection models, often a </a:t>
            </a:r>
            <a:r>
              <a:rPr lang="en-US" dirty="0" err="1">
                <a:solidFill>
                  <a:srgbClr val="6E6E6E"/>
                </a:solidFill>
                <a:latin typeface="Arial" pitchFamily="-106" charset="0"/>
                <a:cs typeface="Helvetica"/>
              </a:rPr>
              <a:t>cartesian</a:t>
            </a:r>
            <a:r>
              <a:rPr lang="en-US" dirty="0">
                <a:solidFill>
                  <a:srgbClr val="6E6E6E"/>
                </a:solidFill>
                <a:latin typeface="Arial" pitchFamily="-106" charset="0"/>
                <a:cs typeface="Helvetica"/>
              </a:rPr>
              <a:t> coordinate system (i.e. x, y axes) representing relative positions within a particular map projection</a:t>
            </a:r>
          </a:p>
        </p:txBody>
      </p:sp>
      <p:pic>
        <p:nvPicPr>
          <p:cNvPr id="4098" name="Picture 2" descr="http://image.slidesharecdn.com/projectionsandcoordinatesystem-150316020116-conversion-gate01/95/projections-and-coordinate-system-27-638.jpg?cb=14265935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8283" y="1434279"/>
            <a:ext cx="3662340" cy="282999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www.rodsbot.com/images_maps_cache/222-map-asso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5737" y="1688123"/>
            <a:ext cx="3017519" cy="25146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2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5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53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026" descr="C:\gessler\for375\2001\threepro.gif"/>
          <p:cNvPicPr>
            <a:picLocks noChangeAspect="1" noChangeArrowheads="1"/>
          </p:cNvPicPr>
          <p:nvPr/>
        </p:nvPicPr>
        <p:blipFill rotWithShape="1">
          <a:blip r:embed="rId3"/>
          <a:srcRect l="1443" t="1139" r="931" b="1106"/>
          <a:stretch/>
        </p:blipFill>
        <p:spPr bwMode="auto">
          <a:xfrm>
            <a:off x="1055076" y="138067"/>
            <a:ext cx="6875586" cy="4196542"/>
          </a:xfrm>
          <a:prstGeom prst="rect">
            <a:avLst/>
          </a:prstGeom>
          <a:noFill/>
          <a:ln w="9525">
            <a:noFill/>
            <a:miter lim="800000"/>
            <a:headEnd/>
            <a:tailEnd/>
          </a:ln>
        </p:spPr>
      </p:pic>
    </p:spTree>
    <p:extLst>
      <p:ext uri="{BB962C8B-B14F-4D97-AF65-F5344CB8AC3E}">
        <p14:creationId xmlns:p14="http://schemas.microsoft.com/office/powerpoint/2010/main" val="414523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latin typeface="Arial" pitchFamily="-106" charset="0"/>
              </a:rPr>
              <a:t>Map Projections &amp; Coordinate Systems</a:t>
            </a:r>
            <a:br>
              <a:rPr lang="en-US" sz="1400" dirty="0">
                <a:latin typeface="Arial" pitchFamily="-106" charset="0"/>
              </a:rPr>
            </a:br>
            <a:endParaRPr lang="en-US" dirty="0"/>
          </a:p>
        </p:txBody>
      </p:sp>
      <p:sp>
        <p:nvSpPr>
          <p:cNvPr id="3" name="Text Placeholder 2"/>
          <p:cNvSpPr>
            <a:spLocks noGrp="1"/>
          </p:cNvSpPr>
          <p:nvPr>
            <p:ph type="body" sz="quarter" idx="10"/>
          </p:nvPr>
        </p:nvSpPr>
        <p:spPr>
          <a:xfrm>
            <a:off x="559132" y="1189666"/>
            <a:ext cx="8185958" cy="2288381"/>
          </a:xfrm>
        </p:spPr>
        <p:txBody>
          <a:bodyPr/>
          <a:lstStyle/>
          <a:p>
            <a:pPr>
              <a:spcBef>
                <a:spcPct val="50000"/>
              </a:spcBef>
            </a:pPr>
            <a:r>
              <a:rPr lang="en-US" b="1" dirty="0">
                <a:latin typeface="Arial" pitchFamily="-106" charset="0"/>
              </a:rPr>
              <a:t>USGS 7.5’ Topographic maps - coordinate systems</a:t>
            </a:r>
            <a:endParaRPr lang="en-US" dirty="0">
              <a:latin typeface="Arial" pitchFamily="-106" charset="0"/>
            </a:endParaRPr>
          </a:p>
          <a:p>
            <a:pPr marL="285750" indent="-285750">
              <a:spcBef>
                <a:spcPct val="50000"/>
              </a:spcBef>
              <a:buFont typeface="Arial" panose="020B0604020202020204" pitchFamily="34" charset="0"/>
              <a:buChar char="•"/>
            </a:pPr>
            <a:r>
              <a:rPr lang="en-US" dirty="0">
                <a:latin typeface="Arial" pitchFamily="-106" charset="0"/>
              </a:rPr>
              <a:t>	Geodetic (geographic): latitude, longitude (deg., min, sec.)</a:t>
            </a:r>
          </a:p>
          <a:p>
            <a:pPr marL="285750" indent="-285750">
              <a:spcBef>
                <a:spcPct val="50000"/>
              </a:spcBef>
              <a:buFont typeface="Arial" panose="020B0604020202020204" pitchFamily="34" charset="0"/>
              <a:buChar char="•"/>
            </a:pPr>
            <a:r>
              <a:rPr lang="en-US" dirty="0">
                <a:latin typeface="Arial" pitchFamily="-106" charset="0"/>
              </a:rPr>
              <a:t>State Plane: easting, northing (feet)</a:t>
            </a:r>
          </a:p>
          <a:p>
            <a:pPr marL="285750" indent="-285750">
              <a:spcBef>
                <a:spcPct val="50000"/>
              </a:spcBef>
              <a:buFont typeface="Arial" panose="020B0604020202020204" pitchFamily="34" charset="0"/>
              <a:buChar char="•"/>
            </a:pPr>
            <a:r>
              <a:rPr lang="en-US" dirty="0">
                <a:latin typeface="Arial" pitchFamily="-106" charset="0"/>
              </a:rPr>
              <a:t>Universal Transverse Mercator: easting, northing (meters)</a:t>
            </a:r>
          </a:p>
          <a:p>
            <a:pPr marL="285750" indent="-285750">
              <a:spcBef>
                <a:spcPct val="50000"/>
              </a:spcBef>
              <a:buFont typeface="Arial" panose="020B0604020202020204" pitchFamily="34" charset="0"/>
              <a:buChar char="•"/>
            </a:pPr>
            <a:r>
              <a:rPr lang="en-US" dirty="0">
                <a:latin typeface="Arial" pitchFamily="-106" charset="0"/>
              </a:rPr>
              <a:t>GLO, U.S. Public Land Survey: Township, Range, Section</a:t>
            </a:r>
          </a:p>
          <a:p>
            <a:endParaRPr lang="en-US" dirty="0"/>
          </a:p>
        </p:txBody>
      </p:sp>
    </p:spTree>
    <p:extLst>
      <p:ext uri="{BB962C8B-B14F-4D97-AF65-F5344CB8AC3E}">
        <p14:creationId xmlns:p14="http://schemas.microsoft.com/office/powerpoint/2010/main" val="3976900968"/>
      </p:ext>
    </p:extLst>
  </p:cSld>
  <p:clrMapOvr>
    <a:masterClrMapping/>
  </p:clrMapOvr>
</p:sld>
</file>

<file path=ppt/theme/theme1.xml><?xml version="1.0" encoding="utf-8"?>
<a:theme xmlns:a="http://schemas.openxmlformats.org/drawingml/2006/main" name="Home Pag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lstStyle>
        <a:defPPr>
          <a:defRPr dirty="0"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UI_CNR_template_2015</Template>
  <TotalTime>2384</TotalTime>
  <Words>1683</Words>
  <Application>Microsoft Macintosh PowerPoint</Application>
  <PresentationFormat>On-screen Show (16:9)</PresentationFormat>
  <Paragraphs>129</Paragraphs>
  <Slides>34</Slides>
  <Notes>23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34</vt:i4>
      </vt:variant>
    </vt:vector>
  </HeadingPairs>
  <TitlesOfParts>
    <vt:vector size="43" baseType="lpstr">
      <vt:lpstr>arial</vt:lpstr>
      <vt:lpstr>arial</vt:lpstr>
      <vt:lpstr>Calibri</vt:lpstr>
      <vt:lpstr>Helvetica</vt:lpstr>
      <vt:lpstr>Rockwell</vt:lpstr>
      <vt:lpstr>Times New Roman</vt:lpstr>
      <vt:lpstr>Wingdings</vt:lpstr>
      <vt:lpstr>Home Page</vt:lpstr>
      <vt:lpstr>Title</vt:lpstr>
      <vt:lpstr>FOR375  Map projections and coordinate systems  Spring 2016</vt:lpstr>
      <vt:lpstr>Map Projections &amp; Coordinate Systems</vt:lpstr>
      <vt:lpstr>PowerPoint Presentation</vt:lpstr>
      <vt:lpstr>PowerPoint Presentation</vt:lpstr>
      <vt:lpstr>PowerPoint Presentation</vt:lpstr>
      <vt:lpstr>Map Projections &amp; Coordinate Systems </vt:lpstr>
      <vt:lpstr>PowerPoint Presentation</vt:lpstr>
      <vt:lpstr>PowerPoint Presentation</vt:lpstr>
      <vt:lpstr>Map Projections &amp; Coordinate Systems </vt:lpstr>
      <vt:lpstr>PowerPoint Presentation</vt:lpstr>
      <vt:lpstr>PowerPoint Presentation</vt:lpstr>
      <vt:lpstr>PowerPoint Presentation</vt:lpstr>
      <vt:lpstr>Map Projections &amp; Coordinate Systems </vt:lpstr>
      <vt:lpstr>Reference datums (horizontal, vertical) – US Geodetic Survey  </vt:lpstr>
      <vt:lpstr>Map Projections and coordinate systems – Datum Transformations</vt:lpstr>
      <vt:lpstr>PowerPoint Presentation</vt:lpstr>
      <vt:lpstr>PowerPoint Presentation</vt:lpstr>
      <vt:lpstr>PowerPoint Presentation</vt:lpstr>
      <vt:lpstr>PowerPoint Presentation</vt:lpstr>
      <vt:lpstr>Map Projections &amp; Coordinate Systems </vt:lpstr>
      <vt:lpstr>PowerPoint Presentation</vt:lpstr>
      <vt:lpstr>PowerPoint Presentation</vt:lpstr>
      <vt:lpstr>Map Projections &amp; Coordinate Systems </vt:lpstr>
      <vt:lpstr>PowerPoint Presentation</vt:lpstr>
      <vt:lpstr>PowerPoint Presentation</vt:lpstr>
      <vt:lpstr>Map Projections &amp; Coordinate Systems </vt:lpstr>
      <vt:lpstr>Map Projections &amp; Coordinate Systems, US Public land survey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Seamon, Erich (erichs@uidaho.edu)</dc:creator>
  <cp:lastModifiedBy>Seamon, Erich (erichs@uidaho.edu)</cp:lastModifiedBy>
  <cp:revision>25</cp:revision>
  <dcterms:created xsi:type="dcterms:W3CDTF">2015-12-18T06:52:51Z</dcterms:created>
  <dcterms:modified xsi:type="dcterms:W3CDTF">2020-04-21T22:45:26Z</dcterms:modified>
</cp:coreProperties>
</file>